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21"/>
  </p:notesMasterIdLst>
  <p:handoutMasterIdLst>
    <p:handoutMasterId r:id="rId22"/>
  </p:handoutMasterIdLst>
  <p:sldIdLst>
    <p:sldId id="433" r:id="rId5"/>
    <p:sldId id="453" r:id="rId6"/>
    <p:sldId id="451" r:id="rId7"/>
    <p:sldId id="434" r:id="rId8"/>
    <p:sldId id="464" r:id="rId9"/>
    <p:sldId id="455" r:id="rId10"/>
    <p:sldId id="436" r:id="rId11"/>
    <p:sldId id="463" r:id="rId12"/>
    <p:sldId id="462" r:id="rId13"/>
    <p:sldId id="456" r:id="rId14"/>
    <p:sldId id="435" r:id="rId15"/>
    <p:sldId id="440" r:id="rId16"/>
    <p:sldId id="448" r:id="rId17"/>
    <p:sldId id="438" r:id="rId18"/>
    <p:sldId id="459" r:id="rId19"/>
    <p:sldId id="460"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9BCB"/>
    <a:srgbClr val="003B6A"/>
    <a:srgbClr val="005294"/>
    <a:srgbClr val="061634"/>
    <a:srgbClr val="0E36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71771" autoAdjust="0"/>
  </p:normalViewPr>
  <p:slideViewPr>
    <p:cSldViewPr snapToGrid="0" snapToObjects="1">
      <p:cViewPr>
        <p:scale>
          <a:sx n="66" d="100"/>
          <a:sy n="66" d="100"/>
        </p:scale>
        <p:origin x="-1290" y="-210"/>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88" d="100"/>
          <a:sy n="88" d="100"/>
        </p:scale>
        <p:origin x="-3822" y="-120"/>
      </p:cViewPr>
      <p:guideLst>
        <p:guide orient="horz" pos="3051"/>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A19925-0A08-1447-A0CE-D4C97F475C25}" type="datetimeFigureOut">
              <a:rPr lang="en-US" smtClean="0"/>
              <a:t>25/11/2014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706414-B0A7-F842-833C-C7283747402C}" type="slidenum">
              <a:rPr lang="en-US" smtClean="0"/>
              <a:t>‹#›</a:t>
            </a:fld>
            <a:endParaRPr lang="en-US"/>
          </a:p>
        </p:txBody>
      </p:sp>
    </p:spTree>
    <p:extLst>
      <p:ext uri="{BB962C8B-B14F-4D97-AF65-F5344CB8AC3E}">
        <p14:creationId xmlns:p14="http://schemas.microsoft.com/office/powerpoint/2010/main" val="39506371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AB1144-157B-E64C-B075-0A111D3E1B49}" type="datetimeFigureOut">
              <a:rPr lang="en-US" smtClean="0"/>
              <a:t>25/11/2014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DE8DC8-7AAB-1F4E-B126-8AFF311A5825}" type="slidenum">
              <a:rPr lang="en-US" smtClean="0"/>
              <a:t>‹#›</a:t>
            </a:fld>
            <a:endParaRPr lang="en-US"/>
          </a:p>
        </p:txBody>
      </p:sp>
    </p:spTree>
    <p:extLst>
      <p:ext uri="{BB962C8B-B14F-4D97-AF65-F5344CB8AC3E}">
        <p14:creationId xmlns:p14="http://schemas.microsoft.com/office/powerpoint/2010/main" val="3769453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Conference in London a couple of weeks back</a:t>
            </a:r>
          </a:p>
          <a:p>
            <a:endParaRPr lang="en-GB" dirty="0" smtClean="0"/>
          </a:p>
          <a:p>
            <a:r>
              <a:rPr lang="en-GB" dirty="0" smtClean="0"/>
              <a:t>Sir Howard Davies, Chairman of the Airports Commission,</a:t>
            </a:r>
            <a:r>
              <a:rPr lang="en-GB" baseline="0" dirty="0" smtClean="0"/>
              <a:t> presented his thoughts on the options for expansion of London’s airports</a:t>
            </a:r>
          </a:p>
          <a:p>
            <a:endParaRPr lang="en-GB" baseline="0" dirty="0" smtClean="0"/>
          </a:p>
          <a:p>
            <a:r>
              <a:rPr lang="en-GB" baseline="0" dirty="0" smtClean="0"/>
              <a:t>It was an excellent, balanced and well-considered presentation</a:t>
            </a:r>
            <a:endParaRPr lang="en-GB" dirty="0" smtClean="0"/>
          </a:p>
          <a:p>
            <a:endParaRPr lang="en-GB" dirty="0"/>
          </a:p>
          <a:p>
            <a:r>
              <a:rPr lang="en-GB" dirty="0" smtClean="0"/>
              <a:t>An observation which</a:t>
            </a:r>
            <a:r>
              <a:rPr lang="en-GB" baseline="0" dirty="0" smtClean="0"/>
              <a:t> was shared by one j</a:t>
            </a:r>
            <a:r>
              <a:rPr lang="en-GB" dirty="0" smtClean="0"/>
              <a:t>ournalist, who posed a rather important question</a:t>
            </a:r>
          </a:p>
          <a:p>
            <a:endParaRPr lang="en-GB" dirty="0"/>
          </a:p>
          <a:p>
            <a:r>
              <a:rPr lang="en-GB" dirty="0" smtClean="0"/>
              <a:t>Maplin Sands – 1971		Cancelled 1974</a:t>
            </a:r>
          </a:p>
          <a:p>
            <a:endParaRPr lang="en-GB" dirty="0" smtClean="0"/>
          </a:p>
          <a:p>
            <a:r>
              <a:rPr lang="en-GB" dirty="0" smtClean="0"/>
              <a:t>Heathrow R3 – 2003		Cancelled 2010</a:t>
            </a:r>
          </a:p>
          <a:p>
            <a:endParaRPr lang="en-GB" dirty="0" smtClean="0"/>
          </a:p>
          <a:p>
            <a:r>
              <a:rPr lang="en-GB" dirty="0" smtClean="0"/>
              <a:t>Stansted G2 – 2008			Cancelled 2010</a:t>
            </a:r>
          </a:p>
          <a:p>
            <a:endParaRPr lang="en-GB" dirty="0"/>
          </a:p>
          <a:p>
            <a:r>
              <a:rPr lang="en-GB" dirty="0" smtClean="0"/>
              <a:t>Sir Howard Davies Report – begun in 2012		Outcome ???</a:t>
            </a:r>
          </a:p>
          <a:p>
            <a:endParaRPr lang="en-GB" dirty="0" smtClean="0"/>
          </a:p>
          <a:p>
            <a:r>
              <a:rPr lang="en-GB" dirty="0"/>
              <a:t>My subject for today is Building the future</a:t>
            </a:r>
          </a:p>
          <a:p>
            <a:endParaRPr lang="en-GB" dirty="0"/>
          </a:p>
          <a:p>
            <a:r>
              <a:rPr lang="en-GB" b="1" dirty="0"/>
              <a:t>Building</a:t>
            </a:r>
            <a:r>
              <a:rPr lang="en-GB" dirty="0"/>
              <a:t> not </a:t>
            </a:r>
            <a:r>
              <a:rPr lang="en-GB" dirty="0" smtClean="0"/>
              <a:t>‘Talking about Building’</a:t>
            </a:r>
          </a:p>
          <a:p>
            <a:endParaRPr lang="en-GB" dirty="0"/>
          </a:p>
          <a:p>
            <a:r>
              <a:rPr lang="en-GB" dirty="0" smtClean="0"/>
              <a:t>Because here in Dubai that’s what we do</a:t>
            </a:r>
            <a:endParaRPr lang="en-GB" dirty="0"/>
          </a:p>
          <a:p>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1</a:t>
            </a:fld>
            <a:endParaRPr lang="en-US"/>
          </a:p>
        </p:txBody>
      </p:sp>
    </p:spTree>
    <p:extLst>
      <p:ext uri="{BB962C8B-B14F-4D97-AF65-F5344CB8AC3E}">
        <p14:creationId xmlns:p14="http://schemas.microsoft.com/office/powerpoint/2010/main" val="506390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future, our capacity problems will not be linked exclusively to the physical</a:t>
            </a:r>
            <a:r>
              <a:rPr lang="en-GB" baseline="0" dirty="0" smtClean="0"/>
              <a:t> shortcomings of our hard infrastructure</a:t>
            </a:r>
          </a:p>
          <a:p>
            <a:endParaRPr lang="en-GB" baseline="0" dirty="0" smtClean="0"/>
          </a:p>
          <a:p>
            <a:r>
              <a:rPr lang="en-GB" baseline="0" dirty="0" smtClean="0"/>
              <a:t>We are on the cusp of a revolution, a transfer of power to the people.</a:t>
            </a:r>
          </a:p>
          <a:p>
            <a:endParaRPr lang="en-GB" baseline="0" dirty="0" smtClean="0"/>
          </a:p>
          <a:p>
            <a:r>
              <a:rPr lang="en-GB" baseline="0" dirty="0" smtClean="0"/>
              <a:t>The future of physical check-in, security, immigration and retailing lies in the palm of the hand of our customers</a:t>
            </a:r>
          </a:p>
          <a:p>
            <a:endParaRPr lang="en-GB" baseline="0" dirty="0" smtClean="0"/>
          </a:p>
          <a:p>
            <a:r>
              <a:rPr lang="en-GB" baseline="0" dirty="0" smtClean="0"/>
              <a:t>And that will revolutionise the way we think about infrastructure in the future.</a:t>
            </a:r>
          </a:p>
          <a:p>
            <a:endParaRPr lang="en-GB" baseline="0" dirty="0" smtClean="0"/>
          </a:p>
          <a:p>
            <a:r>
              <a:rPr lang="en-GB" baseline="0" dirty="0" smtClean="0"/>
              <a:t>We have to be innovative at DXB to counter the lack of space to develop more passenger capacity</a:t>
            </a:r>
          </a:p>
          <a:p>
            <a:endParaRPr lang="en-GB" baseline="0" dirty="0" smtClean="0"/>
          </a:p>
          <a:p>
            <a:r>
              <a:rPr lang="en-GB" baseline="0" dirty="0" smtClean="0"/>
              <a:t>And service, process and technical innovation will not only drive the future of DXB and keep us from running out of capacity in the near future, but will drive a strategy of customer-centric service innovation in the future </a:t>
            </a:r>
          </a:p>
          <a:p>
            <a:endParaRPr lang="en-GB" baseline="0" dirty="0" smtClean="0"/>
          </a:p>
          <a:p>
            <a:r>
              <a:rPr lang="en-GB" baseline="0" dirty="0" smtClean="0"/>
              <a:t>That’s not an option to be debated – because what we are planning to do with airport capacity in Dubai is not an evolution, it’s a revolution</a:t>
            </a:r>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10</a:t>
            </a:fld>
            <a:endParaRPr lang="en-US"/>
          </a:p>
        </p:txBody>
      </p:sp>
    </p:spTree>
    <p:extLst>
      <p:ext uri="{BB962C8B-B14F-4D97-AF65-F5344CB8AC3E}">
        <p14:creationId xmlns:p14="http://schemas.microsoft.com/office/powerpoint/2010/main" val="976252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Situated on a 140sq km site to the south of Dubai</a:t>
            </a:r>
          </a:p>
          <a:p>
            <a:endParaRPr lang="en-GB" dirty="0" smtClean="0"/>
          </a:p>
          <a:p>
            <a:r>
              <a:rPr lang="en-GB" dirty="0" smtClean="0"/>
              <a:t>10 times larger than the site of DXB</a:t>
            </a:r>
          </a:p>
          <a:p>
            <a:endParaRPr lang="en-GB" dirty="0" smtClean="0"/>
          </a:p>
          <a:p>
            <a:r>
              <a:rPr lang="en-GB" dirty="0" smtClean="0"/>
              <a:t>Unprecedented</a:t>
            </a:r>
            <a:r>
              <a:rPr lang="en-GB" baseline="0" dirty="0" smtClean="0"/>
              <a:t> scale – but this of itself brings challenges</a:t>
            </a:r>
          </a:p>
          <a:p>
            <a:endParaRPr lang="en-GB" baseline="0" dirty="0" smtClean="0"/>
          </a:p>
          <a:p>
            <a:r>
              <a:rPr lang="en-GB" baseline="0" dirty="0" smtClean="0"/>
              <a:t>The world’s largest airport, the worlds largest intercontinental hub </a:t>
            </a:r>
          </a:p>
          <a:p>
            <a:endParaRPr lang="en-GB" baseline="0" dirty="0" smtClean="0"/>
          </a:p>
          <a:p>
            <a:r>
              <a:rPr lang="en-GB" baseline="0" dirty="0" smtClean="0"/>
              <a:t>We don’t want the world’s longest walking distances, the world’s most daunting and impersonal airport experience</a:t>
            </a:r>
          </a:p>
          <a:p>
            <a:endParaRPr lang="en-GB" baseline="0" dirty="0" smtClean="0"/>
          </a:p>
          <a:p>
            <a:r>
              <a:rPr lang="en-GB" baseline="0" dirty="0" smtClean="0"/>
              <a:t>So this has to be thought of in a completely different way</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11</a:t>
            </a:fld>
            <a:endParaRPr lang="en-US"/>
          </a:p>
        </p:txBody>
      </p:sp>
    </p:spTree>
    <p:extLst>
      <p:ext uri="{BB962C8B-B14F-4D97-AF65-F5344CB8AC3E}">
        <p14:creationId xmlns:p14="http://schemas.microsoft.com/office/powerpoint/2010/main" val="3002212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initial</a:t>
            </a:r>
            <a:r>
              <a:rPr lang="en-GB" baseline="0" dirty="0" smtClean="0"/>
              <a:t> phase of Dubai World Central – Al Maktoum International is planned for the first half of the next decade with an initial capacity of 120m passengers</a:t>
            </a:r>
          </a:p>
          <a:p>
            <a:endParaRPr lang="en-GB" baseline="0" dirty="0" smtClean="0"/>
          </a:p>
          <a:p>
            <a:r>
              <a:rPr lang="en-GB" baseline="0" dirty="0" smtClean="0"/>
              <a:t>Its primary role will be to accommodate the Emirates hub and is likely to become the exclusive home base for the airline.</a:t>
            </a:r>
          </a:p>
          <a:p>
            <a:endParaRPr lang="en-GB" baseline="0" dirty="0" smtClean="0"/>
          </a:p>
          <a:p>
            <a:r>
              <a:rPr lang="en-GB" baseline="0" dirty="0" smtClean="0"/>
              <a:t>Design challenges are focussed on four key areas</a:t>
            </a:r>
          </a:p>
          <a:p>
            <a:endParaRPr lang="en-GB" baseline="0" dirty="0" smtClean="0"/>
          </a:p>
          <a:p>
            <a:pPr rtl="0" eaLnBrk="1" fontAlgn="t" latinLnBrk="0" hangingPunct="1"/>
            <a:r>
              <a:rPr lang="en-US" sz="1200" b="1" i="0" u="none" strike="noStrike" kern="1200" dirty="0" smtClean="0">
                <a:solidFill>
                  <a:schemeClr val="tx1"/>
                </a:solidFill>
                <a:effectLst/>
                <a:latin typeface="+mn-lt"/>
                <a:ea typeface="+mn-ea"/>
                <a:cs typeface="+mn-cs"/>
              </a:rPr>
              <a:t>1. Passenger Experience</a:t>
            </a:r>
            <a:endParaRPr lang="en-GB" sz="1200" b="0" i="0" u="none" strike="noStrike" kern="1200" dirty="0" smtClean="0">
              <a:solidFill>
                <a:schemeClr val="tx1"/>
              </a:solidFill>
              <a:effectLst/>
              <a:latin typeface="+mn-lt"/>
              <a:ea typeface="+mn-ea"/>
              <a:cs typeface="+mn-cs"/>
            </a:endParaRPr>
          </a:p>
          <a:p>
            <a:pPr rtl="0" eaLnBrk="1" fontAlgn="t" latinLnBrk="0" hangingPunct="1"/>
            <a:endParaRPr lang="en-US" sz="1200" b="0" i="0" u="none" strike="noStrike" kern="1200" dirty="0" smtClean="0">
              <a:solidFill>
                <a:schemeClr val="tx1"/>
              </a:solidFill>
              <a:effectLst/>
              <a:latin typeface="+mn-lt"/>
              <a:ea typeface="+mn-ea"/>
              <a:cs typeface="+mn-cs"/>
            </a:endParaRPr>
          </a:p>
          <a:p>
            <a:pPr marL="171450" indent="-171450" rtl="0" eaLnBrk="1" fontAlgn="t" latinLnBrk="0" hangingPunct="1">
              <a:buFontTx/>
              <a:buChar char="-"/>
            </a:pPr>
            <a:r>
              <a:rPr lang="en-US" sz="1200" b="0" i="0" u="none" strike="noStrike" kern="1200" dirty="0" smtClean="0">
                <a:solidFill>
                  <a:schemeClr val="tx1"/>
                </a:solidFill>
                <a:effectLst/>
                <a:latin typeface="+mn-lt"/>
                <a:ea typeface="+mn-ea"/>
                <a:cs typeface="+mn-cs"/>
              </a:rPr>
              <a:t>Walking distances – no more than 400m</a:t>
            </a:r>
            <a:endParaRPr lang="en-GB" sz="1200" b="0" i="0" u="none" strike="noStrike" kern="1200" dirty="0" smtClean="0">
              <a:solidFill>
                <a:schemeClr val="tx1"/>
              </a:solidFill>
              <a:effectLst/>
              <a:latin typeface="+mn-lt"/>
              <a:ea typeface="+mn-ea"/>
              <a:cs typeface="+mn-cs"/>
            </a:endParaRPr>
          </a:p>
          <a:p>
            <a:pPr marL="171450" indent="-171450" rtl="0" eaLnBrk="1" fontAlgn="t" latinLnBrk="0" hangingPunct="1">
              <a:buFontTx/>
              <a:buChar char="-"/>
            </a:pPr>
            <a:endParaRPr lang="en-GB" sz="1200" b="0" i="0" u="none" strike="noStrike" kern="1200" dirty="0" smtClean="0">
              <a:solidFill>
                <a:schemeClr val="tx1"/>
              </a:solidFill>
              <a:effectLst/>
              <a:latin typeface="+mn-lt"/>
              <a:ea typeface="+mn-ea"/>
              <a:cs typeface="+mn-cs"/>
            </a:endParaRPr>
          </a:p>
          <a:p>
            <a:pPr marL="171450" indent="-171450" rtl="0" eaLnBrk="1" fontAlgn="t" latinLnBrk="0" hangingPunct="1">
              <a:buFontTx/>
              <a:buChar char="-"/>
            </a:pPr>
            <a:r>
              <a:rPr lang="en-US" sz="1200" b="0" i="0" u="none" strike="noStrike" kern="1200" dirty="0" smtClean="0">
                <a:solidFill>
                  <a:schemeClr val="tx1"/>
                </a:solidFill>
                <a:effectLst/>
                <a:latin typeface="+mn-lt"/>
                <a:ea typeface="+mn-ea"/>
                <a:cs typeface="+mn-cs"/>
              </a:rPr>
              <a:t>Node connectivity</a:t>
            </a:r>
            <a:r>
              <a:rPr lang="en-US" sz="1200" b="0" i="0" u="none" strike="noStrike" kern="1200" baseline="0" dirty="0" smtClean="0">
                <a:solidFill>
                  <a:schemeClr val="tx1"/>
                </a:solidFill>
                <a:effectLst/>
                <a:latin typeface="+mn-lt"/>
                <a:ea typeface="+mn-ea"/>
                <a:cs typeface="+mn-cs"/>
              </a:rPr>
              <a:t> – each node 20m passengers, each gate concourse 5m</a:t>
            </a:r>
          </a:p>
          <a:p>
            <a:pPr marL="171450" indent="-171450" rtl="0" eaLnBrk="1" fontAlgn="t" latinLnBrk="0" hangingPunct="1">
              <a:buFontTx/>
              <a:buChar char="-"/>
            </a:pPr>
            <a:endParaRPr lang="en-US" sz="1200" b="0" i="0" u="none" strike="noStrike" kern="1200" dirty="0" smtClean="0">
              <a:solidFill>
                <a:schemeClr val="tx1"/>
              </a:solidFill>
              <a:effectLst/>
              <a:latin typeface="+mn-lt"/>
              <a:ea typeface="+mn-ea"/>
              <a:cs typeface="+mn-cs"/>
            </a:endParaRPr>
          </a:p>
          <a:p>
            <a:pPr marL="171450" indent="-171450" rtl="0" eaLnBrk="1" fontAlgn="t" latinLnBrk="0" hangingPunct="1">
              <a:buFontTx/>
              <a:buChar char="-"/>
            </a:pPr>
            <a:r>
              <a:rPr lang="en-US" sz="1200" b="0" i="0" u="none" strike="noStrike" kern="1200" dirty="0" smtClean="0">
                <a:solidFill>
                  <a:schemeClr val="tx1"/>
                </a:solidFill>
                <a:effectLst/>
                <a:latin typeface="+mn-lt"/>
                <a:ea typeface="+mn-ea"/>
                <a:cs typeface="+mn-cs"/>
              </a:rPr>
              <a:t>Ease of</a:t>
            </a:r>
            <a:r>
              <a:rPr lang="en-US" sz="1200" b="0" i="0" u="none" strike="noStrike" kern="1200" baseline="0" dirty="0" smtClean="0">
                <a:solidFill>
                  <a:schemeClr val="tx1"/>
                </a:solidFill>
                <a:effectLst/>
                <a:latin typeface="+mn-lt"/>
                <a:ea typeface="+mn-ea"/>
                <a:cs typeface="+mn-cs"/>
              </a:rPr>
              <a:t> way finding</a:t>
            </a:r>
          </a:p>
          <a:p>
            <a:pPr marL="171450" indent="-171450" rtl="0" eaLnBrk="1" fontAlgn="t" latinLnBrk="0" hangingPunct="1">
              <a:buFontTx/>
              <a:buChar char="-"/>
            </a:pPr>
            <a:endParaRPr lang="en-US" sz="1200" b="0" i="0" u="none" strike="noStrike" kern="1200" baseline="0" dirty="0" smtClean="0">
              <a:solidFill>
                <a:schemeClr val="tx1"/>
              </a:solidFill>
              <a:effectLst/>
              <a:latin typeface="+mn-lt"/>
              <a:ea typeface="+mn-ea"/>
              <a:cs typeface="+mn-cs"/>
            </a:endParaRPr>
          </a:p>
          <a:p>
            <a:pPr marL="171450" indent="-171450" rtl="0" eaLnBrk="1" fontAlgn="t" latinLnBrk="0" hangingPunct="1">
              <a:buFontTx/>
              <a:buChar char="-"/>
            </a:pPr>
            <a:r>
              <a:rPr lang="en-US" sz="1200" b="0" i="0" u="none" strike="noStrike" kern="1200" dirty="0" smtClean="0">
                <a:solidFill>
                  <a:schemeClr val="tx1"/>
                </a:solidFill>
                <a:effectLst/>
                <a:latin typeface="+mn-lt"/>
                <a:ea typeface="+mn-ea"/>
                <a:cs typeface="+mn-cs"/>
              </a:rPr>
              <a:t>Efficient passenger</a:t>
            </a:r>
            <a:r>
              <a:rPr lang="en-US" sz="1200" b="0" i="0" u="none" strike="noStrike" kern="1200" baseline="0" dirty="0" smtClean="0">
                <a:solidFill>
                  <a:schemeClr val="tx1"/>
                </a:solidFill>
                <a:effectLst/>
                <a:latin typeface="+mn-lt"/>
                <a:ea typeface="+mn-ea"/>
                <a:cs typeface="+mn-cs"/>
              </a:rPr>
              <a:t> processing</a:t>
            </a:r>
          </a:p>
          <a:p>
            <a:pPr marL="171450" indent="-171450" rtl="0" eaLnBrk="1" fontAlgn="auto" latinLnBrk="0" hangingPunct="1">
              <a:buFontTx/>
              <a:buChar char="-"/>
            </a:pPr>
            <a:endParaRPr lang="en-US" sz="1200" b="0" i="0" u="none" strike="noStrike" kern="1200" baseline="0" dirty="0" smtClean="0">
              <a:solidFill>
                <a:schemeClr val="tx1"/>
              </a:solidFill>
              <a:effectLst/>
              <a:latin typeface="+mn-lt"/>
              <a:ea typeface="+mn-ea"/>
              <a:cs typeface="+mn-cs"/>
            </a:endParaRPr>
          </a:p>
          <a:p>
            <a:pPr marL="171450" indent="-171450" rtl="0" eaLnBrk="1" fontAlgn="auto" latinLnBrk="0" hangingPunct="1">
              <a:buFontTx/>
              <a:buChar char="-"/>
            </a:pPr>
            <a:r>
              <a:rPr lang="en-US" sz="1200" b="0" i="0" u="none" strike="noStrike" kern="1200" baseline="0" dirty="0" smtClean="0">
                <a:solidFill>
                  <a:schemeClr val="tx1"/>
                </a:solidFill>
                <a:effectLst/>
                <a:latin typeface="+mn-lt"/>
                <a:ea typeface="+mn-ea"/>
                <a:cs typeface="+mn-cs"/>
              </a:rPr>
              <a:t>Clustered Retailing &amp; F&amp;B at each node</a:t>
            </a:r>
          </a:p>
          <a:p>
            <a:pPr marL="0" indent="0" rtl="0" eaLnBrk="1" fontAlgn="auto" latinLnBrk="0" hangingPunct="1">
              <a:buFontTx/>
              <a:buNone/>
            </a:pPr>
            <a:endParaRPr lang="en-US" sz="1200" b="0" i="0" u="none" strike="noStrike" kern="1200" baseline="0" dirty="0" smtClean="0">
              <a:solidFill>
                <a:schemeClr val="tx1"/>
              </a:solidFill>
              <a:effectLst/>
              <a:latin typeface="+mn-lt"/>
              <a:ea typeface="+mn-ea"/>
              <a:cs typeface="+mn-cs"/>
            </a:endParaRPr>
          </a:p>
          <a:p>
            <a:pPr marL="0" indent="0" rtl="0" eaLnBrk="1" fontAlgn="auto" latinLnBrk="0" hangingPunct="1">
              <a:buFontTx/>
              <a:buNone/>
            </a:pPr>
            <a:endParaRPr lang="en-US" sz="1200" b="0" i="0" u="none" strike="noStrike" kern="1200" baseline="0" dirty="0" smtClean="0">
              <a:solidFill>
                <a:schemeClr val="tx1"/>
              </a:solidFill>
              <a:effectLst/>
              <a:latin typeface="+mn-lt"/>
              <a:ea typeface="+mn-ea"/>
              <a:cs typeface="+mn-cs"/>
            </a:endParaRPr>
          </a:p>
          <a:p>
            <a:pPr marL="0" indent="0" rtl="0" eaLnBrk="1" fontAlgn="auto" latinLnBrk="0" hangingPunct="1">
              <a:buFontTx/>
              <a:buNone/>
            </a:pPr>
            <a:endParaRPr lang="en-GB"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2. Airline Product</a:t>
            </a:r>
            <a:endParaRPr lang="en-GB" sz="1200" b="0" i="0" u="none" strike="noStrike" kern="1200" dirty="0" smtClean="0">
              <a:solidFill>
                <a:schemeClr val="tx1"/>
              </a:solidFill>
              <a:effectLst/>
              <a:latin typeface="+mn-lt"/>
              <a:ea typeface="+mn-ea"/>
              <a:cs typeface="+mn-cs"/>
            </a:endParaRPr>
          </a:p>
          <a:p>
            <a:pPr rtl="0" eaLnBrk="1" fontAlgn="t" latinLnBrk="0" hangingPunct="1"/>
            <a:endParaRPr lang="en-US" sz="1200" b="0" i="0" u="none" strike="noStrike" kern="1200" dirty="0" smtClean="0">
              <a:solidFill>
                <a:schemeClr val="tx1"/>
              </a:solidFill>
              <a:effectLst/>
              <a:latin typeface="+mn-lt"/>
              <a:ea typeface="+mn-ea"/>
              <a:cs typeface="+mn-cs"/>
            </a:endParaRPr>
          </a:p>
          <a:p>
            <a:pPr marL="171450" indent="-171450" rtl="0" eaLnBrk="1" fontAlgn="t" latinLnBrk="0" hangingPunct="1">
              <a:buFontTx/>
              <a:buChar char="-"/>
            </a:pPr>
            <a:r>
              <a:rPr lang="en-US" sz="1200" b="0" i="0" u="none" strike="noStrike" kern="1200" dirty="0" smtClean="0">
                <a:solidFill>
                  <a:schemeClr val="tx1"/>
                </a:solidFill>
                <a:effectLst/>
                <a:latin typeface="+mn-lt"/>
                <a:ea typeface="+mn-ea"/>
                <a:cs typeface="+mn-cs"/>
              </a:rPr>
              <a:t>MCT and passenger</a:t>
            </a:r>
            <a:r>
              <a:rPr lang="en-US" sz="1200" b="0" i="0" u="none" strike="noStrike" kern="1200" baseline="0" dirty="0" smtClean="0">
                <a:solidFill>
                  <a:schemeClr val="tx1"/>
                </a:solidFill>
                <a:effectLst/>
                <a:latin typeface="+mn-lt"/>
                <a:ea typeface="+mn-ea"/>
                <a:cs typeface="+mn-cs"/>
              </a:rPr>
              <a:t> connectivity</a:t>
            </a:r>
          </a:p>
          <a:p>
            <a:pPr marL="0" indent="0" rtl="0" eaLnBrk="1" fontAlgn="t" latinLnBrk="0" hangingPunct="1">
              <a:buFontTx/>
              <a:buNone/>
            </a:pPr>
            <a:endParaRPr lang="en-US" sz="1200" b="0" i="0" u="none" strike="noStrike" kern="1200" baseline="0" dirty="0" smtClean="0">
              <a:solidFill>
                <a:schemeClr val="tx1"/>
              </a:solidFill>
              <a:effectLst/>
              <a:latin typeface="+mn-lt"/>
              <a:ea typeface="+mn-ea"/>
              <a:cs typeface="+mn-cs"/>
            </a:endParaRPr>
          </a:p>
          <a:p>
            <a:pPr marL="171450" indent="-171450" rtl="0" eaLnBrk="1" fontAlgn="t" latinLnBrk="0" hangingPunct="1">
              <a:buFontTx/>
              <a:buChar char="-"/>
            </a:pPr>
            <a:r>
              <a:rPr lang="en-US" sz="1200" b="0" i="0" u="none" strike="noStrike" kern="1200" baseline="0" dirty="0" err="1" smtClean="0">
                <a:solidFill>
                  <a:schemeClr val="tx1"/>
                </a:solidFill>
                <a:effectLst/>
                <a:latin typeface="+mn-lt"/>
                <a:ea typeface="+mn-ea"/>
                <a:cs typeface="+mn-cs"/>
              </a:rPr>
              <a:t>Scaleable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Capacity</a:t>
            </a:r>
            <a:r>
              <a:rPr lang="en-US" sz="1200" b="0" i="0" u="none" strike="noStrike" kern="1200" baseline="0" dirty="0" smtClean="0">
                <a:solidFill>
                  <a:schemeClr val="tx1"/>
                </a:solidFill>
                <a:effectLst/>
                <a:latin typeface="+mn-lt"/>
                <a:ea typeface="+mn-ea"/>
                <a:cs typeface="+mn-cs"/>
              </a:rPr>
              <a:t> for incremental growth and ultimate capacity</a:t>
            </a:r>
            <a:endParaRPr lang="en-GB" sz="1200" b="0" i="0" u="none" strike="noStrike" kern="1200" dirty="0" smtClean="0">
              <a:solidFill>
                <a:schemeClr val="tx1"/>
              </a:solidFill>
              <a:effectLst/>
              <a:latin typeface="+mn-lt"/>
              <a:ea typeface="+mn-ea"/>
              <a:cs typeface="+mn-cs"/>
            </a:endParaRPr>
          </a:p>
          <a:p>
            <a:pPr rtl="0" eaLnBrk="1" fontAlgn="t" latinLnBrk="0" hangingPunct="1"/>
            <a:endParaRPr lang="en-US" sz="1200" b="0" i="0" u="none" strike="noStrike" kern="1200" baseline="0" dirty="0" smtClean="0">
              <a:solidFill>
                <a:schemeClr val="tx1"/>
              </a:solidFill>
              <a:effectLst/>
              <a:latin typeface="+mn-lt"/>
              <a:ea typeface="+mn-ea"/>
              <a:cs typeface="+mn-cs"/>
            </a:endParaRPr>
          </a:p>
          <a:p>
            <a:pPr marL="171450" indent="-171450" rtl="0" eaLnBrk="1" fontAlgn="t" latinLnBrk="0" hangingPunct="1">
              <a:buFontTx/>
              <a:buChar char="-"/>
            </a:pPr>
            <a:r>
              <a:rPr lang="en-US" sz="1200" b="0" i="0" u="none" strike="noStrike" kern="1200" baseline="0" dirty="0" smtClean="0">
                <a:solidFill>
                  <a:schemeClr val="tx1"/>
                </a:solidFill>
                <a:effectLst/>
                <a:latin typeface="+mn-lt"/>
                <a:ea typeface="+mn-ea"/>
                <a:cs typeface="+mn-cs"/>
              </a:rPr>
              <a:t>Stand count to match demand and phasing</a:t>
            </a:r>
          </a:p>
          <a:p>
            <a:pPr marL="0" indent="0" rtl="0" eaLnBrk="1" fontAlgn="t" latinLnBrk="0" hangingPunct="1">
              <a:buFontTx/>
              <a:buNone/>
            </a:pPr>
            <a:endParaRPr lang="en-US" sz="1200" b="0" i="0" u="none" strike="noStrike" kern="1200" baseline="0" dirty="0" smtClean="0">
              <a:solidFill>
                <a:schemeClr val="tx1"/>
              </a:solidFill>
              <a:effectLst/>
              <a:latin typeface="+mn-lt"/>
              <a:ea typeface="+mn-ea"/>
              <a:cs typeface="+mn-cs"/>
            </a:endParaRPr>
          </a:p>
          <a:p>
            <a:pPr marL="0" indent="0" rtl="0" eaLnBrk="1" fontAlgn="t" latinLnBrk="0" hangingPunct="1">
              <a:buFontTx/>
              <a:buNone/>
            </a:pPr>
            <a:endParaRPr lang="en-GB"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3. Airport Processes</a:t>
            </a:r>
            <a:endParaRPr lang="en-GB" sz="1200" b="0" i="0" u="none" strike="noStrike" kern="1200" dirty="0" smtClean="0">
              <a:solidFill>
                <a:schemeClr val="tx1"/>
              </a:solidFill>
              <a:effectLst/>
              <a:latin typeface="+mn-lt"/>
              <a:ea typeface="+mn-ea"/>
              <a:cs typeface="+mn-cs"/>
            </a:endParaRP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	Stand / ramp operations to be efficient and ‘green’</a:t>
            </a:r>
            <a:endParaRPr lang="en-GB" sz="1200" b="0" i="0" u="none" strike="noStrike" kern="1200" dirty="0" smtClean="0">
              <a:solidFill>
                <a:schemeClr val="tx1"/>
              </a:solidFill>
              <a:effectLst/>
              <a:latin typeface="+mn-lt"/>
              <a:ea typeface="+mn-ea"/>
              <a:cs typeface="+mn-cs"/>
            </a:endParaRP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	Baggage systems – speed and reliability</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	Maximum efficiency</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Airfield operations</a:t>
            </a:r>
            <a:endParaRPr lang="en-GB" sz="1200" b="0" i="0" u="none" strike="noStrike" kern="1200" dirty="0" smtClean="0">
              <a:solidFill>
                <a:schemeClr val="tx1"/>
              </a:solidFill>
              <a:effectLst/>
              <a:latin typeface="+mn-lt"/>
              <a:ea typeface="+mn-ea"/>
              <a:cs typeface="+mn-cs"/>
            </a:endParaRP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	Logistics and supply chain engineering</a:t>
            </a:r>
            <a:endParaRPr lang="en-GB" sz="1200" b="0" i="0" u="none" strike="noStrike" kern="1200" dirty="0" smtClean="0">
              <a:solidFill>
                <a:schemeClr val="tx1"/>
              </a:solidFill>
              <a:effectLst/>
              <a:latin typeface="+mn-lt"/>
              <a:ea typeface="+mn-ea"/>
              <a:cs typeface="+mn-cs"/>
            </a:endParaRPr>
          </a:p>
          <a:p>
            <a:pPr rtl="0" eaLnBrk="1" fontAlgn="t" latinLnBrk="0" hangingPunct="1"/>
            <a:endParaRPr lang="en-US" sz="1200" b="1" i="0" u="none" strike="noStrike" kern="1200" dirty="0" smtClean="0">
              <a:solidFill>
                <a:schemeClr val="tx1"/>
              </a:solidFill>
              <a:effectLst/>
              <a:latin typeface="+mn-lt"/>
              <a:ea typeface="+mn-ea"/>
              <a:cs typeface="+mn-cs"/>
            </a:endParaRPr>
          </a:p>
          <a:p>
            <a:pPr rtl="0" eaLnBrk="1" fontAlgn="t" latinLnBrk="0" hangingPunct="1"/>
            <a:endParaRPr lang="en-US" sz="1200" b="1"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4. Facilities</a:t>
            </a:r>
            <a:endParaRPr lang="en-GB" sz="1200" b="0" i="0" u="none" strike="noStrike" kern="1200" dirty="0" smtClean="0">
              <a:solidFill>
                <a:schemeClr val="tx1"/>
              </a:solidFill>
              <a:effectLst/>
              <a:latin typeface="+mn-lt"/>
              <a:ea typeface="+mn-ea"/>
              <a:cs typeface="+mn-cs"/>
            </a:endParaRPr>
          </a:p>
          <a:p>
            <a:pPr rtl="0" eaLnBrk="1" fontAlgn="t" latinLnBrk="0" hangingPunct="1"/>
            <a:endParaRPr lang="en-GB" sz="1200" b="0" i="0" u="none" strike="noStrike" kern="1200" dirty="0" smtClean="0">
              <a:solidFill>
                <a:schemeClr val="tx1"/>
              </a:solidFill>
              <a:effectLst/>
              <a:latin typeface="+mn-lt"/>
              <a:ea typeface="+mn-ea"/>
              <a:cs typeface="+mn-cs"/>
            </a:endParaRPr>
          </a:p>
          <a:p>
            <a:pPr rtl="0" eaLnBrk="1" fontAlgn="t" latinLnBrk="0" hangingPunct="1"/>
            <a:r>
              <a:rPr lang="en-GB" sz="1200" b="0" i="0"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Construction cost</a:t>
            </a:r>
            <a:r>
              <a:rPr lang="en-US" sz="1200" b="0" i="0" u="none" strike="noStrike" kern="1200" baseline="0" dirty="0" smtClean="0">
                <a:solidFill>
                  <a:schemeClr val="tx1"/>
                </a:solidFill>
                <a:effectLst/>
                <a:latin typeface="+mn-lt"/>
                <a:ea typeface="+mn-ea"/>
                <a:cs typeface="+mn-cs"/>
              </a:rPr>
              <a:t> and complexity</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	Modularity and phasing</a:t>
            </a:r>
            <a:endParaRPr lang="en-GB" sz="1200" b="0" i="0" u="none" strike="noStrike" kern="1200" dirty="0" smtClean="0">
              <a:solidFill>
                <a:schemeClr val="tx1"/>
              </a:solidFill>
              <a:effectLst/>
              <a:latin typeface="+mn-lt"/>
              <a:ea typeface="+mn-ea"/>
              <a:cs typeface="+mn-cs"/>
            </a:endParaRPr>
          </a:p>
          <a:p>
            <a:endParaRPr lang="en-GB" baseline="0" dirty="0" smtClean="0"/>
          </a:p>
          <a:p>
            <a:endParaRPr lang="en-GB" baseline="0"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E2DE8DC8-7AAB-1F4E-B126-8AFF311A5825}" type="slidenum">
              <a:rPr lang="en-US" smtClean="0"/>
              <a:t>12</a:t>
            </a:fld>
            <a:endParaRPr lang="en-US"/>
          </a:p>
        </p:txBody>
      </p:sp>
    </p:spTree>
    <p:extLst>
      <p:ext uri="{BB962C8B-B14F-4D97-AF65-F5344CB8AC3E}">
        <p14:creationId xmlns:p14="http://schemas.microsoft.com/office/powerpoint/2010/main" val="4289789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of course all of this has to be accompanied by a new commercial model</a:t>
            </a:r>
          </a:p>
          <a:p>
            <a:endParaRPr lang="en-GB" dirty="0" smtClean="0"/>
          </a:p>
          <a:p>
            <a:r>
              <a:rPr lang="en-GB" dirty="0" smtClean="0"/>
              <a:t>The next</a:t>
            </a:r>
            <a:r>
              <a:rPr lang="en-GB" baseline="0" dirty="0" smtClean="0"/>
              <a:t> phase to get us to 120m passengers is projected to cost US$ 32bn </a:t>
            </a:r>
          </a:p>
          <a:p>
            <a:endParaRPr lang="en-GB" baseline="0" dirty="0" smtClean="0"/>
          </a:p>
          <a:p>
            <a:r>
              <a:rPr lang="en-GB" baseline="0" dirty="0" smtClean="0"/>
              <a:t>And of course we have to spend all of that money before a single additional passenger passes through the airport</a:t>
            </a:r>
          </a:p>
          <a:p>
            <a:endParaRPr lang="en-GB" baseline="0" dirty="0" smtClean="0"/>
          </a:p>
          <a:p>
            <a:r>
              <a:rPr lang="en-GB" baseline="0" dirty="0" smtClean="0"/>
              <a:t>We’re not alone - together with other government infrastructure projects, the total funding requirements is just short of US$ 100bn</a:t>
            </a:r>
          </a:p>
          <a:p>
            <a:endParaRPr lang="en-GB" baseline="0" dirty="0" smtClean="0"/>
          </a:p>
          <a:p>
            <a:r>
              <a:rPr lang="en-GB" baseline="0" dirty="0" smtClean="0"/>
              <a:t>The scale is such that funding will have to be supported by strong commercial performance within the aviation sector </a:t>
            </a:r>
          </a:p>
          <a:p>
            <a:endParaRPr lang="en-GB" baseline="0" dirty="0" smtClean="0"/>
          </a:p>
          <a:p>
            <a:r>
              <a:rPr lang="en-GB" baseline="0" dirty="0" smtClean="0"/>
              <a:t>A robust return on invested capital will have to be demonstrated</a:t>
            </a:r>
          </a:p>
          <a:p>
            <a:endParaRPr lang="en-GB" baseline="0" dirty="0" smtClean="0"/>
          </a:p>
          <a:p>
            <a:r>
              <a:rPr lang="en-GB" baseline="0" dirty="0" smtClean="0"/>
              <a:t>We will be increasingly looking outside for assistance and will need to maximise our utilisation of space, our costs of infrastructure, our spend per passenger</a:t>
            </a:r>
          </a:p>
          <a:p>
            <a:endParaRPr lang="en-GB" baseline="0" dirty="0" smtClean="0"/>
          </a:p>
          <a:p>
            <a:r>
              <a:rPr lang="en-GB" baseline="0" dirty="0" smtClean="0"/>
              <a:t>We will need to minimise our construction, operating, maintenance and energy costs with repeatable, space efficient design, with renewable and sustainable energy policies</a:t>
            </a:r>
          </a:p>
          <a:p>
            <a:endParaRPr lang="en-GB" baseline="0" dirty="0" smtClean="0"/>
          </a:p>
          <a:p>
            <a:r>
              <a:rPr lang="en-GB" baseline="0" dirty="0" smtClean="0"/>
              <a:t>This will all require some innovative thinking, backed by the latest innovations in science and technology, all combining to produce an airport experience that represents the next level in service and convenience</a:t>
            </a:r>
          </a:p>
          <a:p>
            <a:endParaRPr lang="en-GB" baseline="0" dirty="0" smtClean="0"/>
          </a:p>
          <a:p>
            <a:r>
              <a:rPr lang="en-GB" baseline="0" dirty="0" smtClean="0"/>
              <a:t>So, we’ll be looking for ideas, for partnerships and for new ways of working in order to secure our vision of the future.</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13</a:t>
            </a:fld>
            <a:endParaRPr lang="en-US"/>
          </a:p>
        </p:txBody>
      </p:sp>
    </p:spTree>
    <p:extLst>
      <p:ext uri="{BB962C8B-B14F-4D97-AF65-F5344CB8AC3E}">
        <p14:creationId xmlns:p14="http://schemas.microsoft.com/office/powerpoint/2010/main" val="686882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the fundamentals are strong</a:t>
            </a:r>
          </a:p>
          <a:p>
            <a:endParaRPr lang="en-GB" dirty="0" smtClean="0"/>
          </a:p>
          <a:p>
            <a:r>
              <a:rPr lang="en-GB" dirty="0" smtClean="0"/>
              <a:t>In 2013, aviation contributed US$ 26.7bn to the economy of Dubai</a:t>
            </a:r>
          </a:p>
          <a:p>
            <a:endParaRPr lang="en-GB" dirty="0" smtClean="0"/>
          </a:p>
          <a:p>
            <a:r>
              <a:rPr lang="en-GB" dirty="0" smtClean="0"/>
              <a:t>That’s 27% of GDP</a:t>
            </a:r>
          </a:p>
          <a:p>
            <a:endParaRPr lang="en-GB" dirty="0" smtClean="0"/>
          </a:p>
          <a:p>
            <a:r>
              <a:rPr lang="en-GB" dirty="0" smtClean="0"/>
              <a:t>And 416,500 people rely on aviation activities for the livelihood</a:t>
            </a:r>
          </a:p>
          <a:p>
            <a:endParaRPr lang="en-GB" dirty="0" smtClean="0"/>
          </a:p>
          <a:p>
            <a:r>
              <a:rPr lang="en-GB" dirty="0" smtClean="0"/>
              <a:t>That’s 27% of the workforce in Dubai</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14</a:t>
            </a:fld>
            <a:endParaRPr lang="en-US"/>
          </a:p>
        </p:txBody>
      </p:sp>
    </p:spTree>
    <p:extLst>
      <p:ext uri="{BB962C8B-B14F-4D97-AF65-F5344CB8AC3E}">
        <p14:creationId xmlns:p14="http://schemas.microsoft.com/office/powerpoint/2010/main" val="1898178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the vision for aviation remains</a:t>
            </a:r>
            <a:r>
              <a:rPr lang="en-GB" baseline="0" dirty="0" smtClean="0"/>
              <a:t> single minded and utterly focussed on building that contribution at a faster rate than any other activity in Dubai</a:t>
            </a:r>
            <a:endParaRPr lang="en-GB" dirty="0" smtClean="0"/>
          </a:p>
          <a:p>
            <a:endParaRPr lang="en-GB" dirty="0" smtClean="0"/>
          </a:p>
          <a:p>
            <a:r>
              <a:rPr lang="en-GB" dirty="0" smtClean="0"/>
              <a:t>By 2030, the contribution to the economy of Dubai will have increased to US$88bn, more than 3 times the 2013 figure</a:t>
            </a:r>
          </a:p>
          <a:p>
            <a:endParaRPr lang="en-GB" dirty="0" smtClean="0"/>
          </a:p>
          <a:p>
            <a:r>
              <a:rPr lang="en-GB" dirty="0" smtClean="0"/>
              <a:t>An increase of 17 percentage points over the 2013 number to 44.7% of GDP</a:t>
            </a:r>
          </a:p>
          <a:p>
            <a:endParaRPr lang="en-GB" dirty="0" smtClean="0"/>
          </a:p>
          <a:p>
            <a:r>
              <a:rPr lang="en-GB" dirty="0" smtClean="0"/>
              <a:t>With more than 1.1m people pursuing their careers in sector</a:t>
            </a:r>
            <a:r>
              <a:rPr lang="en-GB" baseline="0" dirty="0" smtClean="0"/>
              <a:t> related fields</a:t>
            </a:r>
          </a:p>
          <a:p>
            <a:endParaRPr lang="en-GB" baseline="0" dirty="0" smtClean="0"/>
          </a:p>
          <a:p>
            <a:r>
              <a:rPr lang="en-GB" baseline="0" dirty="0" smtClean="0"/>
              <a:t>By then more than 1 in 3 of the workforce will be in an aviation-related job</a:t>
            </a:r>
          </a:p>
          <a:p>
            <a:endParaRPr lang="en-GB" baseline="0" dirty="0" smtClean="0"/>
          </a:p>
          <a:p>
            <a:r>
              <a:rPr lang="en-GB" baseline="0" dirty="0" smtClean="0"/>
              <a:t>And those jobs will be oriented around facilitating passenger journeys, using the latest technology and customer-enabling processes</a:t>
            </a:r>
          </a:p>
          <a:p>
            <a:endParaRPr lang="en-GB" baseline="0" dirty="0" smtClean="0"/>
          </a:p>
          <a:p>
            <a:r>
              <a:rPr lang="en-GB" baseline="0" dirty="0" smtClean="0"/>
              <a:t>But all of these incredible facts and figures rely on one single and </a:t>
            </a:r>
            <a:r>
              <a:rPr lang="en-GB" baseline="0" dirty="0" err="1" smtClean="0"/>
              <a:t>unwaverring</a:t>
            </a:r>
            <a:r>
              <a:rPr lang="en-GB" baseline="0" dirty="0" smtClean="0"/>
              <a:t> factor</a:t>
            </a:r>
          </a:p>
          <a:p>
            <a:endParaRPr lang="en-GB" baseline="0" dirty="0" smtClean="0"/>
          </a:p>
          <a:p>
            <a:r>
              <a:rPr lang="en-GB" baseline="0" dirty="0" smtClean="0"/>
              <a:t>That is the clear and determined vision, unchanged for over 50 years, to create an aviation enterprise with the world’s greatest airports, hosting the world’s greatest airlines, in the world’s greatest city.</a:t>
            </a:r>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15</a:t>
            </a:fld>
            <a:endParaRPr lang="en-US"/>
          </a:p>
        </p:txBody>
      </p:sp>
    </p:spTree>
    <p:extLst>
      <p:ext uri="{BB962C8B-B14F-4D97-AF65-F5344CB8AC3E}">
        <p14:creationId xmlns:p14="http://schemas.microsoft.com/office/powerpoint/2010/main" val="1373238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 as for my friends in other parts of the world</a:t>
            </a:r>
          </a:p>
          <a:p>
            <a:endParaRPr lang="en-GB" dirty="0" smtClean="0"/>
          </a:p>
          <a:p>
            <a:r>
              <a:rPr lang="en-GB" dirty="0" smtClean="0"/>
              <a:t>For sure they will still be talking</a:t>
            </a:r>
          </a:p>
          <a:p>
            <a:endParaRPr lang="en-GB" dirty="0" smtClean="0"/>
          </a:p>
          <a:p>
            <a:r>
              <a:rPr lang="en-GB" dirty="0" smtClean="0"/>
              <a:t>And waving goodbye to their former dominance in global aviation</a:t>
            </a:r>
          </a:p>
          <a:p>
            <a:endParaRPr lang="en-GB" dirty="0" smtClean="0"/>
          </a:p>
          <a:p>
            <a:r>
              <a:rPr lang="en-GB" dirty="0" smtClean="0"/>
              <a:t>For ever.</a:t>
            </a:r>
          </a:p>
          <a:p>
            <a:endParaRPr lang="en-GB" dirty="0" smtClean="0"/>
          </a:p>
          <a:p>
            <a:endParaRPr lang="en-GB" dirty="0" smtClean="0"/>
          </a:p>
          <a:p>
            <a:r>
              <a:rPr lang="en-GB" dirty="0" smtClean="0"/>
              <a:t>Thanks for listening</a:t>
            </a:r>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16</a:t>
            </a:fld>
            <a:endParaRPr lang="en-US"/>
          </a:p>
        </p:txBody>
      </p:sp>
    </p:spTree>
    <p:extLst>
      <p:ext uri="{BB962C8B-B14F-4D97-AF65-F5344CB8AC3E}">
        <p14:creationId xmlns:p14="http://schemas.microsoft.com/office/powerpoint/2010/main" val="3611841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speaking I was followed by Willie Walsh, CEO of IAG</a:t>
            </a:r>
          </a:p>
          <a:p>
            <a:endParaRPr lang="en-GB" dirty="0"/>
          </a:p>
          <a:p>
            <a:r>
              <a:rPr lang="en-GB" dirty="0" smtClean="0"/>
              <a:t>An Irishman doing excellent work overseas</a:t>
            </a:r>
          </a:p>
          <a:p>
            <a:endParaRPr lang="en-GB" dirty="0"/>
          </a:p>
          <a:p>
            <a:r>
              <a:rPr lang="en-GB" dirty="0" smtClean="0"/>
              <a:t>But sadly not yet recognised by the Irish Government</a:t>
            </a:r>
          </a:p>
          <a:p>
            <a:endParaRPr lang="en-GB" dirty="0"/>
          </a:p>
          <a:p>
            <a:r>
              <a:rPr lang="en-GB" dirty="0" smtClean="0"/>
              <a:t>Interestingly Willie spent some considerable time talking about Dubai</a:t>
            </a:r>
          </a:p>
          <a:p>
            <a:endParaRPr lang="en-GB" dirty="0"/>
          </a:p>
          <a:p>
            <a:r>
              <a:rPr lang="en-GB" dirty="0" smtClean="0"/>
              <a:t>After all it’s the second largest route out of Heathrow after New York</a:t>
            </a:r>
          </a:p>
          <a:p>
            <a:endParaRPr lang="en-GB" dirty="0"/>
          </a:p>
          <a:p>
            <a:r>
              <a:rPr lang="en-GB" dirty="0" smtClean="0"/>
              <a:t>Willie said that 10 years ago, no one would have believed that Dubai, then the 44</a:t>
            </a:r>
            <a:r>
              <a:rPr lang="en-GB" baseline="30000" dirty="0" smtClean="0"/>
              <a:t>th</a:t>
            </a:r>
            <a:r>
              <a:rPr lang="en-GB" dirty="0" smtClean="0"/>
              <a:t> largest international airport in the world, would progress up the ranks so fast that in 2014 it would have its sights set on the No 1 spot</a:t>
            </a:r>
          </a:p>
          <a:p>
            <a:endParaRPr lang="en-GB" dirty="0"/>
          </a:p>
          <a:p>
            <a:endParaRPr lang="en-GB" dirty="0"/>
          </a:p>
          <a:p>
            <a:endParaRPr lang="en-GB" dirty="0" smtClean="0"/>
          </a:p>
          <a:p>
            <a:endParaRPr lang="en-GB" dirty="0"/>
          </a:p>
          <a:p>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2</a:t>
            </a:fld>
            <a:endParaRPr lang="en-US"/>
          </a:p>
        </p:txBody>
      </p:sp>
    </p:spTree>
    <p:extLst>
      <p:ext uri="{BB962C8B-B14F-4D97-AF65-F5344CB8AC3E}">
        <p14:creationId xmlns:p14="http://schemas.microsoft.com/office/powerpoint/2010/main" val="509921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a year when one of our runways was out of service for 80 days and we lost 32% of our capacity</a:t>
            </a:r>
          </a:p>
          <a:p>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We project to end the year with nearly 72m passengers projected for 2014, an increase of</a:t>
            </a:r>
            <a:r>
              <a:rPr lang="en-GB" baseline="0" dirty="0" smtClean="0"/>
              <a:t> 9.2%</a:t>
            </a:r>
          </a:p>
          <a:p>
            <a:endParaRPr lang="en-GB" dirty="0"/>
          </a:p>
          <a:p>
            <a:r>
              <a:rPr lang="en-GB" dirty="0" smtClean="0"/>
              <a:t>Our sights are set on the inevitable outcome of overtaking Heathrow’s position as the world’s busiest international airport</a:t>
            </a:r>
          </a:p>
          <a:p>
            <a:endParaRPr lang="en-GB" dirty="0"/>
          </a:p>
          <a:p>
            <a:r>
              <a:rPr lang="en-GB" dirty="0" smtClean="0"/>
              <a:t>So, building, not talking</a:t>
            </a:r>
          </a:p>
          <a:p>
            <a:endParaRPr lang="en-GB" dirty="0"/>
          </a:p>
          <a:p>
            <a:r>
              <a:rPr lang="en-GB" dirty="0" smtClean="0"/>
              <a:t>An unwavering vision to build not just an airport but an engine of economic growth</a:t>
            </a:r>
          </a:p>
          <a:p>
            <a:endParaRPr lang="en-GB" dirty="0"/>
          </a:p>
          <a:p>
            <a:r>
              <a:rPr lang="en-GB" dirty="0" smtClean="0"/>
              <a:t>Vital to the growth of the city</a:t>
            </a:r>
          </a:p>
          <a:p>
            <a:endParaRPr lang="en-GB" dirty="0"/>
          </a:p>
          <a:p>
            <a:endParaRPr lang="en-GB" dirty="0" smtClean="0"/>
          </a:p>
          <a:p>
            <a:r>
              <a:rPr lang="en-GB" dirty="0" smtClean="0"/>
              <a:t>But…… we all recall the perilous days of just a few years ago</a:t>
            </a:r>
          </a:p>
          <a:p>
            <a:endParaRPr lang="en-GB" dirty="0"/>
          </a:p>
          <a:p>
            <a:r>
              <a:rPr lang="en-GB" dirty="0" smtClean="0"/>
              <a:t>When the wheels came off the global economy </a:t>
            </a:r>
          </a:p>
          <a:p>
            <a:endParaRPr lang="en-GB" dirty="0"/>
          </a:p>
          <a:p>
            <a:r>
              <a:rPr lang="en-GB" dirty="0" smtClean="0"/>
              <a:t>An everyone thought Dubai would falter.</a:t>
            </a:r>
          </a:p>
          <a:p>
            <a:endParaRPr lang="en-GB" dirty="0"/>
          </a:p>
          <a:p>
            <a:r>
              <a:rPr lang="en-GB" dirty="0" smtClean="0"/>
              <a:t>So, what did we do, when development capital became scarce?</a:t>
            </a:r>
          </a:p>
          <a:p>
            <a:endParaRPr lang="en-GB" dirty="0"/>
          </a:p>
          <a:p>
            <a:r>
              <a:rPr lang="en-GB" dirty="0" smtClean="0"/>
              <a:t>Embarked on an ambitious programme to increase the capacity of Dubai International by 50% within the same footprint</a:t>
            </a:r>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3</a:t>
            </a:fld>
            <a:endParaRPr lang="en-US"/>
          </a:p>
        </p:txBody>
      </p:sp>
    </p:spTree>
    <p:extLst>
      <p:ext uri="{BB962C8B-B14F-4D97-AF65-F5344CB8AC3E}">
        <p14:creationId xmlns:p14="http://schemas.microsoft.com/office/powerpoint/2010/main" val="304774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Because for too long in the airport business</a:t>
            </a:r>
          </a:p>
          <a:p>
            <a:endParaRPr lang="en-GB" dirty="0"/>
          </a:p>
          <a:p>
            <a:r>
              <a:rPr lang="en-GB" dirty="0" smtClean="0"/>
              <a:t>People associate capacity with space</a:t>
            </a:r>
          </a:p>
          <a:p>
            <a:endParaRPr lang="en-GB" dirty="0"/>
          </a:p>
          <a:p>
            <a:r>
              <a:rPr lang="en-GB" dirty="0" smtClean="0"/>
              <a:t>And the ability to do anything more needs costly infrastructure</a:t>
            </a:r>
          </a:p>
          <a:p>
            <a:endParaRPr lang="en-GB" dirty="0"/>
          </a:p>
          <a:p>
            <a:r>
              <a:rPr lang="en-GB" dirty="0" smtClean="0"/>
              <a:t>But at the time we had neither the time, or the space to build</a:t>
            </a:r>
          </a:p>
          <a:p>
            <a:endParaRPr lang="en-GB" dirty="0"/>
          </a:p>
          <a:p>
            <a:r>
              <a:rPr lang="en-GB" dirty="0" smtClean="0"/>
              <a:t>So the intelligent solution was a hybrid solution of incremental capacity coupled with a dramatic increase in processing and flow rates</a:t>
            </a:r>
          </a:p>
          <a:p>
            <a:endParaRPr lang="en-GB" dirty="0"/>
          </a:p>
          <a:p>
            <a:r>
              <a:rPr lang="en-GB" dirty="0" smtClean="0"/>
              <a:t>To bring capacity up from 60m to 90m by 2018</a:t>
            </a:r>
          </a:p>
          <a:p>
            <a:endParaRPr lang="en-GB" dirty="0"/>
          </a:p>
          <a:p>
            <a:r>
              <a:rPr lang="en-GB" dirty="0" smtClean="0"/>
              <a:t>And we are well on track in fulfilling our mission to never constrain the growth of aviation here in Dubai </a:t>
            </a:r>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4</a:t>
            </a:fld>
            <a:endParaRPr lang="en-US"/>
          </a:p>
        </p:txBody>
      </p:sp>
    </p:spTree>
    <p:extLst>
      <p:ext uri="{BB962C8B-B14F-4D97-AF65-F5344CB8AC3E}">
        <p14:creationId xmlns:p14="http://schemas.microsoft.com/office/powerpoint/2010/main" val="917225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final piece of hitherto undeveloped infrastructure space within the airport is nearing completion</a:t>
            </a:r>
          </a:p>
          <a:p>
            <a:endParaRPr lang="en-GB" dirty="0"/>
          </a:p>
          <a:p>
            <a:r>
              <a:rPr lang="en-GB" dirty="0" smtClean="0"/>
              <a:t>In 2015 we open Concourse D,  home to our overseas airline partners</a:t>
            </a:r>
          </a:p>
          <a:p>
            <a:endParaRPr lang="en-GB" dirty="0"/>
          </a:p>
          <a:p>
            <a:r>
              <a:rPr lang="en-GB" dirty="0" smtClean="0"/>
              <a:t>The zenith of our USD 7.8m SP2020 development programme</a:t>
            </a:r>
          </a:p>
          <a:p>
            <a:endParaRPr lang="en-GB" dirty="0"/>
          </a:p>
          <a:p>
            <a:r>
              <a:rPr lang="en-GB" dirty="0" smtClean="0"/>
              <a:t>17 additional gates, 15m passengers, linked to T1 via APM</a:t>
            </a:r>
          </a:p>
          <a:p>
            <a:endParaRPr lang="en-GB" dirty="0"/>
          </a:p>
          <a:p>
            <a:r>
              <a:rPr lang="en-GB" dirty="0" smtClean="0"/>
              <a:t>Of course we need to keep pushing the upper limits of DXB capacity</a:t>
            </a:r>
          </a:p>
          <a:p>
            <a:endParaRPr lang="en-GB" dirty="0"/>
          </a:p>
          <a:p>
            <a:r>
              <a:rPr lang="en-GB" dirty="0" smtClean="0"/>
              <a:t>And parallel developments of additional remote stands and airspace efficiency</a:t>
            </a:r>
          </a:p>
          <a:p>
            <a:endParaRPr lang="en-GB" dirty="0"/>
          </a:p>
          <a:p>
            <a:r>
              <a:rPr lang="en-GB" dirty="0" smtClean="0"/>
              <a:t>Will help push out as far as possible the point at which DXB becomes ex-growth</a:t>
            </a:r>
          </a:p>
          <a:p>
            <a:endParaRPr lang="en-GB" dirty="0"/>
          </a:p>
          <a:p>
            <a:r>
              <a:rPr lang="en-GB" dirty="0" smtClean="0"/>
              <a:t>And without the availability of further infrastructure development or space to build it</a:t>
            </a:r>
          </a:p>
          <a:p>
            <a:endParaRPr lang="en-GB" dirty="0"/>
          </a:p>
          <a:p>
            <a:r>
              <a:rPr lang="en-GB" dirty="0" smtClean="0"/>
              <a:t>We will have to come up with more intellectual, non-build solutions to satisfy Dubai’s continued thirst for growth</a:t>
            </a:r>
          </a:p>
          <a:p>
            <a:endParaRPr lang="en-GB" dirty="0"/>
          </a:p>
          <a:p>
            <a:r>
              <a:rPr lang="en-GB" dirty="0" smtClean="0"/>
              <a:t>But fortunately, mankind remains a natural curious species and all around us the boundaries of human endeavour continue to be pushed</a:t>
            </a:r>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5</a:t>
            </a:fld>
            <a:endParaRPr lang="en-US"/>
          </a:p>
        </p:txBody>
      </p:sp>
    </p:spTree>
    <p:extLst>
      <p:ext uri="{BB962C8B-B14F-4D97-AF65-F5344CB8AC3E}">
        <p14:creationId xmlns:p14="http://schemas.microsoft.com/office/powerpoint/2010/main" val="257016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14</a:t>
            </a:r>
            <a:r>
              <a:rPr lang="en-GB" baseline="30000" dirty="0" smtClean="0"/>
              <a:t>th</a:t>
            </a:r>
            <a:r>
              <a:rPr lang="en-GB" dirty="0" smtClean="0"/>
              <a:t> October 2012, we all gasped when a 43 year old Austrian jumped out of his capsule 39km above the earth and landed safely after reaching a speed of </a:t>
            </a:r>
            <a:r>
              <a:rPr lang="en-GB" dirty="0"/>
              <a:t>1,357.64 </a:t>
            </a:r>
            <a:r>
              <a:rPr lang="en-GB" dirty="0" smtClean="0"/>
              <a:t>km/h on the way down.</a:t>
            </a:r>
          </a:p>
          <a:p>
            <a:endParaRPr lang="en-GB" dirty="0"/>
          </a:p>
          <a:p>
            <a:r>
              <a:rPr lang="en-GB" dirty="0" smtClean="0"/>
              <a:t>So, as an illustration of the increasing appetite to push the boundaries of human endeavour, Felix Baumgartner’s record-breaking jump is a remarkable feat.</a:t>
            </a:r>
          </a:p>
          <a:p>
            <a:endParaRPr lang="en-GB" dirty="0"/>
          </a:p>
          <a:p>
            <a:r>
              <a:rPr lang="en-GB" dirty="0" smtClean="0"/>
              <a:t>Just as remarkable is the major sponsor, another Austrian endeavour.  One of the world’s most recognisable brands, Red Bull is only 27 years old and has a value of US$7.5bn </a:t>
            </a:r>
          </a:p>
          <a:p>
            <a:endParaRPr lang="en-GB" dirty="0"/>
          </a:p>
          <a:p>
            <a:r>
              <a:rPr lang="en-GB" dirty="0" smtClean="0"/>
              <a:t>You’d imagine that Felix Baumgartner’s amazing record-breaking jump and Red Bull’s increased brand equity would be safe for a while……….</a:t>
            </a:r>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6</a:t>
            </a:fld>
            <a:endParaRPr lang="en-US"/>
          </a:p>
        </p:txBody>
      </p:sp>
    </p:spTree>
    <p:extLst>
      <p:ext uri="{BB962C8B-B14F-4D97-AF65-F5344CB8AC3E}">
        <p14:creationId xmlns:p14="http://schemas.microsoft.com/office/powerpoint/2010/main" val="2013290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06687"/>
          </a:xfrm>
        </p:spPr>
        <p:txBody>
          <a:bodyPr/>
          <a:lstStyle/>
          <a:p>
            <a:r>
              <a:rPr lang="en-GB" dirty="0" smtClean="0"/>
              <a:t>So, where does this guy come in?  Who is he?</a:t>
            </a:r>
          </a:p>
          <a:p>
            <a:endParaRPr lang="en-GB" dirty="0"/>
          </a:p>
          <a:p>
            <a:r>
              <a:rPr lang="en-GB" dirty="0" smtClean="0"/>
              <a:t>Looks like a finance director of a regional accounting practice…….</a:t>
            </a:r>
          </a:p>
          <a:p>
            <a:endParaRPr lang="en-GB" dirty="0"/>
          </a:p>
          <a:p>
            <a:r>
              <a:rPr lang="en-GB" dirty="0" smtClean="0"/>
              <a:t>Or a dentist, tax collector or manager of the local hardware store</a:t>
            </a:r>
          </a:p>
          <a:p>
            <a:endParaRPr lang="en-GB" dirty="0"/>
          </a:p>
          <a:p>
            <a:r>
              <a:rPr lang="en-GB" dirty="0" smtClean="0"/>
              <a:t>Or maybe some bloke that runs Abu Dhabi Duty Free?</a:t>
            </a:r>
          </a:p>
          <a:p>
            <a:endParaRPr lang="en-GB" dirty="0"/>
          </a:p>
          <a:p>
            <a:r>
              <a:rPr lang="en-GB" dirty="0" smtClean="0"/>
              <a:t>You’d expect him to drive a conservatively-branded car to his comfortable home in </a:t>
            </a:r>
            <a:r>
              <a:rPr lang="en-GB" dirty="0" err="1" smtClean="0"/>
              <a:t>surburbia</a:t>
            </a:r>
            <a:r>
              <a:rPr lang="en-GB" dirty="0" smtClean="0"/>
              <a:t>, to walk in the woods with his </a:t>
            </a:r>
            <a:r>
              <a:rPr lang="en-GB" dirty="0" err="1" smtClean="0"/>
              <a:t>labrador</a:t>
            </a:r>
            <a:r>
              <a:rPr lang="en-GB" dirty="0" smtClean="0"/>
              <a:t> at the weekends and to be suspicious of the internet.</a:t>
            </a:r>
          </a:p>
          <a:p>
            <a:endParaRPr lang="en-GB" dirty="0"/>
          </a:p>
          <a:p>
            <a:r>
              <a:rPr lang="en-GB" dirty="0" smtClean="0"/>
              <a:t>But this just goes to show how looks can deceive.</a:t>
            </a:r>
          </a:p>
          <a:p>
            <a:endParaRPr lang="en-GB" dirty="0"/>
          </a:p>
          <a:p>
            <a:r>
              <a:rPr lang="en-GB" dirty="0" smtClean="0"/>
              <a:t>Meet Alan Eustace, Senior Vice President of Knowledge at Google.  That sounds impressive enough, but it’s what he does outside of his day job that is sure to impress.  </a:t>
            </a:r>
          </a:p>
          <a:p>
            <a:endParaRPr lang="en-GB" dirty="0"/>
          </a:p>
          <a:p>
            <a:r>
              <a:rPr lang="en-GB" dirty="0" smtClean="0"/>
              <a:t>On 24</a:t>
            </a:r>
            <a:r>
              <a:rPr lang="en-GB" baseline="30000" dirty="0" smtClean="0"/>
              <a:t>th</a:t>
            </a:r>
            <a:r>
              <a:rPr lang="en-GB" dirty="0" smtClean="0"/>
              <a:t> October 2014, 57-year old Alan jumped from a balloon at a distance of 41.42kms above the earth, nearly 2.5kms higher than Felix Baumgartner’s previous record. </a:t>
            </a:r>
          </a:p>
          <a:p>
            <a:endParaRPr lang="en-GB" dirty="0" smtClean="0"/>
          </a:p>
          <a:p>
            <a:r>
              <a:rPr lang="en-US" sz="1200" b="0" i="0" kern="1200" dirty="0" smtClean="0">
                <a:solidFill>
                  <a:schemeClr val="tx1"/>
                </a:solidFill>
                <a:effectLst/>
                <a:latin typeface="+mn-lt"/>
                <a:ea typeface="+mn-ea"/>
                <a:cs typeface="+mn-cs"/>
              </a:rPr>
              <a:t>Unlike Baumgartner, Alan was not widely known as a daredevil prior to his jump</a:t>
            </a:r>
            <a:endParaRPr lang="en-GB" dirty="0" smtClean="0"/>
          </a:p>
          <a:p>
            <a:endParaRPr lang="en-GB" dirty="0"/>
          </a:p>
          <a:p>
            <a:r>
              <a:rPr lang="en-GB" dirty="0" smtClean="0"/>
              <a:t>The pace of human endeavour is quickening - and it’s being pioneered in some unlikely ways.</a:t>
            </a:r>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7</a:t>
            </a:fld>
            <a:endParaRPr lang="en-US"/>
          </a:p>
        </p:txBody>
      </p:sp>
    </p:spTree>
    <p:extLst>
      <p:ext uri="{BB962C8B-B14F-4D97-AF65-F5344CB8AC3E}">
        <p14:creationId xmlns:p14="http://schemas.microsoft.com/office/powerpoint/2010/main" val="167913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July 1969, another major human milestone was passed when man first set foot on a world other than the one he had inhabited for thousands of years</a:t>
            </a:r>
          </a:p>
          <a:p>
            <a:endParaRPr lang="en-GB" dirty="0"/>
          </a:p>
          <a:p>
            <a:r>
              <a:rPr lang="en-GB" dirty="0" smtClean="0"/>
              <a:t>The fragile machine that took him there was guided by a computer that weighed 70 pounds,</a:t>
            </a:r>
            <a:r>
              <a:rPr lang="en-GB" baseline="0" dirty="0" smtClean="0"/>
              <a:t> cost $150,000 at 1969 prices (nearly $1m today) and had less computing power than a domestic coffee maker </a:t>
            </a:r>
            <a:endParaRPr lang="en-GB" dirty="0"/>
          </a:p>
        </p:txBody>
      </p:sp>
      <p:sp>
        <p:nvSpPr>
          <p:cNvPr id="4" name="Slide Number Placeholder 3"/>
          <p:cNvSpPr>
            <a:spLocks noGrp="1"/>
          </p:cNvSpPr>
          <p:nvPr>
            <p:ph type="sldNum" sz="quarter" idx="10"/>
          </p:nvPr>
        </p:nvSpPr>
        <p:spPr/>
        <p:txBody>
          <a:bodyPr/>
          <a:lstStyle/>
          <a:p>
            <a:fld id="{E2DE8DC8-7AAB-1F4E-B126-8AFF311A5825}" type="slidenum">
              <a:rPr lang="en-US" smtClean="0"/>
              <a:t>8</a:t>
            </a:fld>
            <a:endParaRPr lang="en-US"/>
          </a:p>
        </p:txBody>
      </p:sp>
    </p:spTree>
    <p:extLst>
      <p:ext uri="{BB962C8B-B14F-4D97-AF65-F5344CB8AC3E}">
        <p14:creationId xmlns:p14="http://schemas.microsoft.com/office/powerpoint/2010/main" val="3363494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Take what’s in your pockets today.</a:t>
            </a:r>
          </a:p>
          <a:p>
            <a:endParaRPr lang="en-GB" dirty="0" smtClean="0"/>
          </a:p>
          <a:p>
            <a:r>
              <a:rPr lang="en-GB" dirty="0" smtClean="0"/>
              <a:t>Compared to the Apollo</a:t>
            </a:r>
            <a:r>
              <a:rPr lang="en-GB" baseline="0" dirty="0" smtClean="0"/>
              <a:t> Guidance Computer, the average smartphone has;</a:t>
            </a:r>
            <a:endParaRPr lang="en-GB" dirty="0" smtClean="0"/>
          </a:p>
          <a:p>
            <a:endParaRPr lang="en-GB" dirty="0" smtClean="0"/>
          </a:p>
          <a:p>
            <a:r>
              <a:rPr lang="en-GB" dirty="0" smtClean="0"/>
              <a:t>16m times more memory capacity</a:t>
            </a:r>
          </a:p>
          <a:p>
            <a:endParaRPr lang="en-GB" dirty="0" smtClean="0"/>
          </a:p>
          <a:p>
            <a:r>
              <a:rPr lang="en-GB" dirty="0" smtClean="0"/>
              <a:t>Is</a:t>
            </a:r>
            <a:r>
              <a:rPr lang="en-GB" baseline="0" dirty="0" smtClean="0"/>
              <a:t> </a:t>
            </a:r>
            <a:r>
              <a:rPr lang="en-GB" dirty="0" smtClean="0"/>
              <a:t>1,300</a:t>
            </a:r>
            <a:r>
              <a:rPr lang="en-GB" baseline="0" dirty="0" smtClean="0"/>
              <a:t> times faster</a:t>
            </a:r>
          </a:p>
          <a:p>
            <a:endParaRPr lang="en-GB" baseline="0" dirty="0" smtClean="0"/>
          </a:p>
          <a:p>
            <a:r>
              <a:rPr lang="en-GB" baseline="0" dirty="0" smtClean="0"/>
              <a:t>Is 0.3% of the weight</a:t>
            </a:r>
          </a:p>
          <a:p>
            <a:endParaRPr lang="en-GB" baseline="0" dirty="0" smtClean="0"/>
          </a:p>
          <a:p>
            <a:r>
              <a:rPr lang="en-GB" baseline="0" dirty="0" smtClean="0"/>
              <a:t>Is 0.04% of the cost</a:t>
            </a:r>
          </a:p>
          <a:p>
            <a:endParaRPr lang="en-GB" baseline="0" dirty="0" smtClean="0"/>
          </a:p>
          <a:p>
            <a:r>
              <a:rPr lang="en-GB" baseline="0" dirty="0" smtClean="0"/>
              <a:t>Small wonder then that </a:t>
            </a:r>
            <a:r>
              <a:rPr lang="en-US" baseline="0" dirty="0" smtClean="0"/>
              <a:t>22% of global population now has a smartphone</a:t>
            </a:r>
          </a:p>
          <a:p>
            <a:endParaRPr lang="en-US" baseline="0" dirty="0" smtClean="0"/>
          </a:p>
          <a:p>
            <a:r>
              <a:rPr lang="en-US" baseline="0" dirty="0" smtClean="0"/>
              <a:t>In 2009 the number was 9%</a:t>
            </a:r>
          </a:p>
          <a:p>
            <a:endParaRPr lang="en-US" baseline="0" dirty="0" smtClean="0"/>
          </a:p>
          <a:p>
            <a:r>
              <a:rPr lang="en-US" baseline="0" dirty="0" smtClean="0"/>
              <a:t>There is one smartphone for every 4.5 people on earth</a:t>
            </a:r>
          </a:p>
          <a:p>
            <a:endParaRPr lang="en-US" baseline="0" dirty="0" smtClean="0"/>
          </a:p>
          <a:p>
            <a:r>
              <a:rPr lang="en-US" baseline="0" dirty="0" smtClean="0"/>
              <a:t>In the UAE, smartphone penetration is now 78%, easily one of the highest smartphone penetration rates in the region. </a:t>
            </a:r>
          </a:p>
          <a:p>
            <a:endParaRPr lang="en-US" baseline="0" dirty="0" smtClean="0"/>
          </a:p>
          <a:p>
            <a:r>
              <a:rPr lang="en-US" baseline="0" dirty="0" smtClean="0"/>
              <a:t>81 percent of mobile owners age 16-34 now own smartphones</a:t>
            </a:r>
          </a:p>
          <a:p>
            <a:endParaRPr lang="en-US" baseline="0" dirty="0" smtClean="0"/>
          </a:p>
          <a:p>
            <a:r>
              <a:rPr lang="en-US" baseline="0" dirty="0" smtClean="0"/>
              <a:t>The penetration is rising steadily among other age groups as well</a:t>
            </a:r>
          </a:p>
          <a:p>
            <a:endParaRPr lang="en-US" baseline="0" dirty="0" smtClean="0"/>
          </a:p>
          <a:p>
            <a:r>
              <a:rPr lang="en-GB" baseline="0" dirty="0" smtClean="0"/>
              <a:t>The increasing capability and tumbling cost of technology is placing the sort of processing power unimaginable within our lifetimes in the pockets of billions of people.</a:t>
            </a:r>
          </a:p>
          <a:p>
            <a:endParaRPr lang="en-GB" baseline="0" dirty="0" smtClean="0"/>
          </a:p>
          <a:p>
            <a:r>
              <a:rPr lang="en-GB" baseline="0" dirty="0" smtClean="0"/>
              <a:t>And what is now happening is that the need to engineer hard wired process and technology into the infrastructure that makes up our airports of today is disappearing fast</a:t>
            </a:r>
          </a:p>
          <a:p>
            <a:endParaRPr lang="en-GB" baseline="0" dirty="0" smtClean="0"/>
          </a:p>
        </p:txBody>
      </p:sp>
      <p:sp>
        <p:nvSpPr>
          <p:cNvPr id="4" name="Slide Number Placeholder 3"/>
          <p:cNvSpPr>
            <a:spLocks noGrp="1"/>
          </p:cNvSpPr>
          <p:nvPr>
            <p:ph type="sldNum" sz="quarter" idx="10"/>
          </p:nvPr>
        </p:nvSpPr>
        <p:spPr/>
        <p:txBody>
          <a:bodyPr/>
          <a:lstStyle/>
          <a:p>
            <a:fld id="{E2DE8DC8-7AAB-1F4E-B126-8AFF311A5825}" type="slidenum">
              <a:rPr lang="en-US" smtClean="0"/>
              <a:t>9</a:t>
            </a:fld>
            <a:endParaRPr lang="en-US"/>
          </a:p>
        </p:txBody>
      </p:sp>
    </p:spTree>
    <p:extLst>
      <p:ext uri="{BB962C8B-B14F-4D97-AF65-F5344CB8AC3E}">
        <p14:creationId xmlns:p14="http://schemas.microsoft.com/office/powerpoint/2010/main" val="3397436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ight Triangle 7"/>
          <p:cNvSpPr/>
          <p:nvPr userDrawn="1"/>
        </p:nvSpPr>
        <p:spPr>
          <a:xfrm flipH="1">
            <a:off x="3989160" y="-4500"/>
            <a:ext cx="5154840" cy="5148000"/>
          </a:xfrm>
          <a:prstGeom prst="rtTriangle">
            <a:avLst/>
          </a:prstGeom>
          <a:gradFill flip="none" rotWithShape="1">
            <a:gsLst>
              <a:gs pos="0">
                <a:srgbClr val="005294"/>
              </a:gs>
              <a:gs pos="100000">
                <a:srgbClr val="003B6A"/>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60000" y="440135"/>
            <a:ext cx="6408000" cy="1971865"/>
          </a:xfrm>
        </p:spPr>
        <p:txBody>
          <a:bodyPr lIns="0" tIns="0" rIns="0" bIns="0" anchor="b" anchorCtr="0">
            <a:noAutofit/>
          </a:bodyPr>
          <a:lstStyle>
            <a:lvl1pPr algn="l">
              <a:lnSpc>
                <a:spcPts val="5000"/>
              </a:lnSpc>
              <a:defRPr sz="4000">
                <a:solidFill>
                  <a:srgbClr val="061634"/>
                </a:solidFill>
              </a:defRPr>
            </a:lvl1pPr>
          </a:lstStyle>
          <a:p>
            <a:r>
              <a:rPr lang="en-US" dirty="0" smtClean="0"/>
              <a:t>Title in </a:t>
            </a:r>
            <a:r>
              <a:rPr lang="en-US" dirty="0" err="1" smtClean="0"/>
              <a:t>tahoma</a:t>
            </a:r>
            <a:r>
              <a:rPr lang="en-US" dirty="0" smtClean="0"/>
              <a:t> regular in over three lines max. 40pt size 50pt leading</a:t>
            </a:r>
            <a:endParaRPr lang="en-US" dirty="0"/>
          </a:p>
        </p:txBody>
      </p:sp>
      <p:sp>
        <p:nvSpPr>
          <p:cNvPr id="4" name="Date Placeholder 3"/>
          <p:cNvSpPr>
            <a:spLocks noGrp="1"/>
          </p:cNvSpPr>
          <p:nvPr>
            <p:ph type="dt" sz="half" idx="10"/>
          </p:nvPr>
        </p:nvSpPr>
        <p:spPr>
          <a:xfrm>
            <a:off x="360000" y="2520000"/>
            <a:ext cx="1800000" cy="360000"/>
          </a:xfrm>
        </p:spPr>
        <p:txBody>
          <a:bodyPr lIns="0" tIns="0" rIns="0" bIns="0" anchor="t" anchorCtr="0"/>
          <a:lstStyle>
            <a:lvl1pPr>
              <a:defRPr sz="1400">
                <a:solidFill>
                  <a:srgbClr val="3A9BCB"/>
                </a:solidFill>
              </a:defRPr>
            </a:lvl1pPr>
          </a:lstStyle>
          <a:p>
            <a:r>
              <a:rPr lang="ar-SA" dirty="0" smtClean="0"/>
              <a:t>31.01.14</a:t>
            </a:r>
            <a:endParaRPr lang="en-US" dirty="0"/>
          </a:p>
        </p:txBody>
      </p:sp>
      <p:sp>
        <p:nvSpPr>
          <p:cNvPr id="7" name="Right Triangle 6"/>
          <p:cNvSpPr/>
          <p:nvPr userDrawn="1"/>
        </p:nvSpPr>
        <p:spPr>
          <a:xfrm>
            <a:off x="0" y="3595500"/>
            <a:ext cx="1548000" cy="1548000"/>
          </a:xfrm>
          <a:prstGeom prst="rtTriangle">
            <a:avLst/>
          </a:prstGeom>
          <a:solidFill>
            <a:srgbClr val="3A9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6000" y="3816000"/>
            <a:ext cx="2807208" cy="972312"/>
          </a:xfrm>
          <a:prstGeom prst="rect">
            <a:avLst/>
          </a:prstGeom>
        </p:spPr>
      </p:pic>
    </p:spTree>
    <p:extLst>
      <p:ext uri="{BB962C8B-B14F-4D97-AF65-F5344CB8AC3E}">
        <p14:creationId xmlns:p14="http://schemas.microsoft.com/office/powerpoint/2010/main" val="410775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Slide">
    <p:spTree>
      <p:nvGrpSpPr>
        <p:cNvPr id="1" name=""/>
        <p:cNvGrpSpPr/>
        <p:nvPr/>
      </p:nvGrpSpPr>
      <p:grpSpPr>
        <a:xfrm>
          <a:off x="0" y="0"/>
          <a:ext cx="0" cy="0"/>
          <a:chOff x="0" y="0"/>
          <a:chExt cx="0" cy="0"/>
        </a:xfrm>
      </p:grpSpPr>
      <p:sp>
        <p:nvSpPr>
          <p:cNvPr id="3" name="Rectangle 2"/>
          <p:cNvSpPr/>
          <p:nvPr userDrawn="1"/>
        </p:nvSpPr>
        <p:spPr>
          <a:xfrm>
            <a:off x="0" y="0"/>
            <a:ext cx="9144000" cy="540000"/>
          </a:xfrm>
          <a:prstGeom prst="rect">
            <a:avLst/>
          </a:prstGeom>
          <a:gradFill>
            <a:gsLst>
              <a:gs pos="0">
                <a:srgbClr val="003B6A"/>
              </a:gs>
              <a:gs pos="100000">
                <a:srgbClr val="005294"/>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8604000" y="0"/>
            <a:ext cx="540000" cy="540000"/>
          </a:xfrm>
          <a:prstGeom prst="rtTriangle">
            <a:avLst/>
          </a:prstGeom>
          <a:solidFill>
            <a:srgbClr val="3A9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59999" y="4584"/>
            <a:ext cx="8424364" cy="535416"/>
          </a:xfrm>
        </p:spPr>
        <p:txBody>
          <a:bodyPr lIns="0" tIns="0" rIns="0" bIns="0" anchor="ctr" anchorCtr="0">
            <a:noAutofit/>
          </a:bodyPr>
          <a:lstStyle>
            <a:lvl1pPr algn="l">
              <a:lnSpc>
                <a:spcPct val="100000"/>
              </a:lnSpc>
              <a:defRPr sz="2200" baseline="0">
                <a:solidFill>
                  <a:schemeClr val="bg1"/>
                </a:solidFill>
              </a:defRPr>
            </a:lvl1pPr>
          </a:lstStyle>
          <a:p>
            <a:r>
              <a:rPr lang="en-US" dirty="0" smtClean="0"/>
              <a:t>Sample headline on a content page size 22pt and leading 24pt</a:t>
            </a:r>
            <a:endParaRPr lang="en-US" dirty="0"/>
          </a:p>
        </p:txBody>
      </p:sp>
      <p:sp>
        <p:nvSpPr>
          <p:cNvPr id="4" name="Date Placeholder 3"/>
          <p:cNvSpPr>
            <a:spLocks noGrp="1"/>
          </p:cNvSpPr>
          <p:nvPr>
            <p:ph type="dt" sz="half" idx="10"/>
          </p:nvPr>
        </p:nvSpPr>
        <p:spPr>
          <a:xfrm>
            <a:off x="7483830" y="4788000"/>
            <a:ext cx="673977" cy="252000"/>
          </a:xfrm>
        </p:spPr>
        <p:txBody>
          <a:bodyPr lIns="0" tIns="0" rIns="0" bIns="0" anchor="b" anchorCtr="0"/>
          <a:lstStyle>
            <a:lvl1pPr>
              <a:defRPr sz="800">
                <a:solidFill>
                  <a:srgbClr val="3A9BCB"/>
                </a:solidFill>
              </a:defRPr>
            </a:lvl1pPr>
          </a:lstStyle>
          <a:p>
            <a:r>
              <a:rPr lang="ar-SA" dirty="0" smtClean="0"/>
              <a:t>31.01.14</a:t>
            </a:r>
            <a:endParaRPr lang="en-US" dirty="0"/>
          </a:p>
        </p:txBody>
      </p:sp>
      <p:sp>
        <p:nvSpPr>
          <p:cNvPr id="5" name="Footer Placeholder 4"/>
          <p:cNvSpPr>
            <a:spLocks noGrp="1"/>
          </p:cNvSpPr>
          <p:nvPr>
            <p:ph type="ftr" sz="quarter" idx="11"/>
          </p:nvPr>
        </p:nvSpPr>
        <p:spPr>
          <a:xfrm>
            <a:off x="5723231" y="4788000"/>
            <a:ext cx="1760599" cy="252000"/>
          </a:xfrm>
        </p:spPr>
        <p:txBody>
          <a:bodyPr lIns="0" tIns="0" rIns="0" bIns="0" anchor="b" anchorCtr="0"/>
          <a:lstStyle>
            <a:lvl1pPr algn="l">
              <a:defRPr sz="800">
                <a:solidFill>
                  <a:srgbClr val="3A9BCB"/>
                </a:solidFill>
              </a:defRPr>
            </a:lvl1pPr>
          </a:lstStyle>
          <a:p>
            <a:r>
              <a:rPr lang="en-US" dirty="0" smtClean="0"/>
              <a:t>© 2014 Dubai Airports</a:t>
            </a:r>
            <a:endParaRPr lang="en-US" dirty="0"/>
          </a:p>
        </p:txBody>
      </p:sp>
      <p:sp>
        <p:nvSpPr>
          <p:cNvPr id="6" name="Slide Number Placeholder 5"/>
          <p:cNvSpPr>
            <a:spLocks noGrp="1"/>
          </p:cNvSpPr>
          <p:nvPr>
            <p:ph type="sldNum" sz="quarter" idx="12"/>
          </p:nvPr>
        </p:nvSpPr>
        <p:spPr>
          <a:xfrm>
            <a:off x="8157808" y="4788000"/>
            <a:ext cx="626555" cy="252000"/>
          </a:xfrm>
        </p:spPr>
        <p:txBody>
          <a:bodyPr lIns="0" tIns="0" rIns="0" bIns="0" anchor="b" anchorCtr="0">
            <a:noAutofit/>
          </a:bodyPr>
          <a:lstStyle>
            <a:lvl1pPr>
              <a:defRPr sz="800">
                <a:solidFill>
                  <a:srgbClr val="061634"/>
                </a:solidFill>
              </a:defRPr>
            </a:lvl1pPr>
          </a:lstStyle>
          <a:p>
            <a:fld id="{39253D72-ABFD-B54E-BDE9-734A3985A36A}" type="slidenum">
              <a:rPr lang="en-US" smtClean="0"/>
              <a:pPr/>
              <a:t>‹#›</a:t>
            </a:fld>
            <a:endParaRPr lang="en-US" dirty="0"/>
          </a:p>
        </p:txBody>
      </p:sp>
      <p:sp>
        <p:nvSpPr>
          <p:cNvPr id="7" name="Right Triangle 6"/>
          <p:cNvSpPr/>
          <p:nvPr userDrawn="1"/>
        </p:nvSpPr>
        <p:spPr>
          <a:xfrm>
            <a:off x="0" y="3595500"/>
            <a:ext cx="1548000" cy="1548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360363" y="719999"/>
            <a:ext cx="8424000" cy="829641"/>
          </a:xfrm>
        </p:spPr>
        <p:txBody>
          <a:bodyPr lIns="0" tIns="0" rIns="0" bIns="0">
            <a:noAutofit/>
          </a:bodyPr>
          <a:lstStyle>
            <a:lvl1pPr marL="0" indent="0">
              <a:buNone/>
              <a:defRPr sz="1600">
                <a:solidFill>
                  <a:srgbClr val="061634"/>
                </a:solidFill>
              </a:defRPr>
            </a:lvl1pPr>
          </a:lstStyle>
          <a:p>
            <a:pPr lvl="0"/>
            <a:r>
              <a:rPr lang="en-US" dirty="0" smtClean="0"/>
              <a:t>Text set in Tahoma Regular 16pt.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adipisicing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 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p>
        </p:txBody>
      </p:sp>
      <p:cxnSp>
        <p:nvCxnSpPr>
          <p:cNvPr id="12" name="Straight Connector 11"/>
          <p:cNvCxnSpPr/>
          <p:nvPr userDrawn="1"/>
        </p:nvCxnSpPr>
        <p:spPr>
          <a:xfrm>
            <a:off x="360363" y="1620000"/>
            <a:ext cx="8424000" cy="0"/>
          </a:xfrm>
          <a:prstGeom prst="line">
            <a:avLst/>
          </a:prstGeom>
          <a:ln w="12700">
            <a:solidFill>
              <a:srgbClr val="3A9BCB"/>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3"/>
          <p:cNvSpPr>
            <a:spLocks noGrp="1"/>
          </p:cNvSpPr>
          <p:nvPr>
            <p:ph sz="quarter" idx="14"/>
          </p:nvPr>
        </p:nvSpPr>
        <p:spPr>
          <a:xfrm>
            <a:off x="360363" y="1691767"/>
            <a:ext cx="8424000" cy="3096233"/>
          </a:xfrm>
        </p:spPr>
        <p:txBody>
          <a:bodyPr lIns="0" tIns="0" bIns="0">
            <a:noAutofit/>
          </a:bodyPr>
          <a:lstStyle>
            <a:lvl1pPr marL="0" indent="-180000">
              <a:defRPr sz="1400"/>
            </a:lvl1pPr>
            <a:lvl2pPr marL="360000" indent="-180000">
              <a:defRPr sz="1400"/>
            </a:lvl2pPr>
            <a:lvl3pPr marL="540000" indent="-180000">
              <a:defRPr sz="1400"/>
            </a:lvl3pPr>
            <a:lvl4pPr marL="720000" indent="-180000">
              <a:defRPr sz="1400"/>
            </a:lvl4pPr>
            <a:lvl5pPr marL="900000" indent="-18000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521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3" name="Rectangle 2"/>
          <p:cNvSpPr/>
          <p:nvPr userDrawn="1"/>
        </p:nvSpPr>
        <p:spPr>
          <a:xfrm>
            <a:off x="0" y="0"/>
            <a:ext cx="9144000" cy="540000"/>
          </a:xfrm>
          <a:prstGeom prst="rect">
            <a:avLst/>
          </a:prstGeom>
          <a:gradFill>
            <a:gsLst>
              <a:gs pos="0">
                <a:srgbClr val="003B6A"/>
              </a:gs>
              <a:gs pos="100000">
                <a:srgbClr val="005294"/>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8604000" y="0"/>
            <a:ext cx="540000" cy="540000"/>
          </a:xfrm>
          <a:prstGeom prst="rtTriangle">
            <a:avLst/>
          </a:prstGeom>
          <a:solidFill>
            <a:srgbClr val="3A9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59999" y="4584"/>
            <a:ext cx="8424364" cy="535416"/>
          </a:xfrm>
        </p:spPr>
        <p:txBody>
          <a:bodyPr lIns="0" tIns="0" rIns="0" bIns="0" anchor="ctr" anchorCtr="0">
            <a:noAutofit/>
          </a:bodyPr>
          <a:lstStyle>
            <a:lvl1pPr algn="l">
              <a:lnSpc>
                <a:spcPct val="100000"/>
              </a:lnSpc>
              <a:defRPr sz="2200" baseline="0">
                <a:solidFill>
                  <a:schemeClr val="bg1"/>
                </a:solidFill>
              </a:defRPr>
            </a:lvl1pPr>
          </a:lstStyle>
          <a:p>
            <a:r>
              <a:rPr lang="en-US" dirty="0" smtClean="0"/>
              <a:t>Sample headline on a content page size 22pt and leading 24pt</a:t>
            </a:r>
            <a:endParaRPr lang="en-US" dirty="0"/>
          </a:p>
        </p:txBody>
      </p:sp>
      <p:sp>
        <p:nvSpPr>
          <p:cNvPr id="4" name="Date Placeholder 3"/>
          <p:cNvSpPr>
            <a:spLocks noGrp="1"/>
          </p:cNvSpPr>
          <p:nvPr>
            <p:ph type="dt" sz="half" idx="10"/>
          </p:nvPr>
        </p:nvSpPr>
        <p:spPr>
          <a:xfrm>
            <a:off x="7483830" y="4788000"/>
            <a:ext cx="673977" cy="252000"/>
          </a:xfrm>
        </p:spPr>
        <p:txBody>
          <a:bodyPr lIns="0" tIns="0" rIns="0" bIns="0" anchor="b" anchorCtr="0"/>
          <a:lstStyle>
            <a:lvl1pPr>
              <a:defRPr sz="800">
                <a:solidFill>
                  <a:srgbClr val="3A9BCB"/>
                </a:solidFill>
              </a:defRPr>
            </a:lvl1pPr>
          </a:lstStyle>
          <a:p>
            <a:r>
              <a:rPr lang="ar-SA" dirty="0" smtClean="0"/>
              <a:t>31.01.14</a:t>
            </a:r>
            <a:endParaRPr lang="en-US" dirty="0"/>
          </a:p>
        </p:txBody>
      </p:sp>
      <p:sp>
        <p:nvSpPr>
          <p:cNvPr id="5" name="Footer Placeholder 4"/>
          <p:cNvSpPr>
            <a:spLocks noGrp="1"/>
          </p:cNvSpPr>
          <p:nvPr>
            <p:ph type="ftr" sz="quarter" idx="11"/>
          </p:nvPr>
        </p:nvSpPr>
        <p:spPr>
          <a:xfrm>
            <a:off x="5723231" y="4788000"/>
            <a:ext cx="1760599" cy="252000"/>
          </a:xfrm>
        </p:spPr>
        <p:txBody>
          <a:bodyPr lIns="0" tIns="0" rIns="0" bIns="0" anchor="b" anchorCtr="0"/>
          <a:lstStyle>
            <a:lvl1pPr algn="l">
              <a:defRPr sz="800">
                <a:solidFill>
                  <a:srgbClr val="3A9BCB"/>
                </a:solidFill>
              </a:defRPr>
            </a:lvl1pPr>
          </a:lstStyle>
          <a:p>
            <a:r>
              <a:rPr lang="en-US" dirty="0" smtClean="0"/>
              <a:t>© 2014 Dubai Airports</a:t>
            </a:r>
            <a:endParaRPr lang="en-US" dirty="0"/>
          </a:p>
        </p:txBody>
      </p:sp>
      <p:sp>
        <p:nvSpPr>
          <p:cNvPr id="6" name="Slide Number Placeholder 5"/>
          <p:cNvSpPr>
            <a:spLocks noGrp="1"/>
          </p:cNvSpPr>
          <p:nvPr>
            <p:ph type="sldNum" sz="quarter" idx="12"/>
          </p:nvPr>
        </p:nvSpPr>
        <p:spPr>
          <a:xfrm>
            <a:off x="8157808" y="4788000"/>
            <a:ext cx="626555" cy="252000"/>
          </a:xfrm>
        </p:spPr>
        <p:txBody>
          <a:bodyPr lIns="0" tIns="0" rIns="0" bIns="0" anchor="b" anchorCtr="0">
            <a:noAutofit/>
          </a:bodyPr>
          <a:lstStyle>
            <a:lvl1pPr>
              <a:defRPr sz="800">
                <a:solidFill>
                  <a:srgbClr val="061634"/>
                </a:solidFill>
              </a:defRPr>
            </a:lvl1pPr>
          </a:lstStyle>
          <a:p>
            <a:fld id="{39253D72-ABFD-B54E-BDE9-734A3985A36A}" type="slidenum">
              <a:rPr lang="en-US" smtClean="0"/>
              <a:pPr/>
              <a:t>‹#›</a:t>
            </a:fld>
            <a:endParaRPr lang="en-US" dirty="0"/>
          </a:p>
        </p:txBody>
      </p:sp>
      <p:sp>
        <p:nvSpPr>
          <p:cNvPr id="7" name="Right Triangle 6"/>
          <p:cNvSpPr/>
          <p:nvPr userDrawn="1"/>
        </p:nvSpPr>
        <p:spPr>
          <a:xfrm>
            <a:off x="0" y="3595500"/>
            <a:ext cx="1548000" cy="1548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360363" y="719999"/>
            <a:ext cx="8424000" cy="829641"/>
          </a:xfrm>
        </p:spPr>
        <p:txBody>
          <a:bodyPr lIns="0" tIns="0" rIns="0" bIns="0">
            <a:noAutofit/>
          </a:bodyPr>
          <a:lstStyle>
            <a:lvl1pPr marL="0" indent="0">
              <a:buNone/>
              <a:defRPr sz="1600">
                <a:solidFill>
                  <a:srgbClr val="061634"/>
                </a:solidFill>
              </a:defRPr>
            </a:lvl1pPr>
          </a:lstStyle>
          <a:p>
            <a:pPr lvl="0"/>
            <a:r>
              <a:rPr lang="en-US" dirty="0" smtClean="0"/>
              <a:t>Text set in Tahoma Regular 16pt.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adipisicing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 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p>
        </p:txBody>
      </p:sp>
      <p:sp>
        <p:nvSpPr>
          <p:cNvPr id="11" name="Chart Placeholder 10"/>
          <p:cNvSpPr>
            <a:spLocks noGrp="1"/>
          </p:cNvSpPr>
          <p:nvPr>
            <p:ph type="chart" sz="quarter" idx="15"/>
          </p:nvPr>
        </p:nvSpPr>
        <p:spPr>
          <a:xfrm>
            <a:off x="360363" y="1692275"/>
            <a:ext cx="8424000" cy="3095625"/>
          </a:xfrm>
        </p:spPr>
        <p:txBody>
          <a:bodyPr lIns="0" tIns="0" rIns="0" bIns="0">
            <a:normAutofit/>
          </a:bodyPr>
          <a:lstStyle>
            <a:lvl1pPr marL="0" indent="0">
              <a:buNone/>
              <a:defRPr sz="1600">
                <a:solidFill>
                  <a:srgbClr val="061634"/>
                </a:solidFill>
              </a:defRPr>
            </a:lvl1pPr>
          </a:lstStyle>
          <a:p>
            <a:r>
              <a:rPr lang="en-US" smtClean="0"/>
              <a:t>Click icon to add chart</a:t>
            </a:r>
            <a:endParaRPr lang="en-US" dirty="0"/>
          </a:p>
        </p:txBody>
      </p:sp>
    </p:spTree>
    <p:extLst>
      <p:ext uri="{BB962C8B-B14F-4D97-AF65-F5344CB8AC3E}">
        <p14:creationId xmlns:p14="http://schemas.microsoft.com/office/powerpoint/2010/main" val="232205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E8ABC8-8128-4F1B-BF9A-516439CF4634}" type="datetimeFigureOut">
              <a:rPr lang="en-US" smtClean="0"/>
              <a:t>25/11/2014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B8ADB-B50A-4A94-A32B-09974B3B3F90}" type="slidenum">
              <a:rPr lang="en-US" smtClean="0"/>
              <a:t>‹#›</a:t>
            </a:fld>
            <a:endParaRPr lang="en-US"/>
          </a:p>
        </p:txBody>
      </p:sp>
    </p:spTree>
    <p:extLst>
      <p:ext uri="{BB962C8B-B14F-4D97-AF65-F5344CB8AC3E}">
        <p14:creationId xmlns:p14="http://schemas.microsoft.com/office/powerpoint/2010/main" val="3382634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p:cNvSpPr/>
          <p:nvPr userDrawn="1"/>
        </p:nvSpPr>
        <p:spPr>
          <a:xfrm>
            <a:off x="0" y="0"/>
            <a:ext cx="9144000" cy="5148000"/>
          </a:xfrm>
          <a:prstGeom prst="rect">
            <a:avLst/>
          </a:prstGeom>
          <a:gradFill>
            <a:gsLst>
              <a:gs pos="0">
                <a:srgbClr val="003B6A"/>
              </a:gs>
              <a:gs pos="100000">
                <a:srgbClr val="005294"/>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3989160" y="-4500"/>
            <a:ext cx="5154840" cy="5148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60000" y="426380"/>
            <a:ext cx="6408000" cy="1985620"/>
          </a:xfrm>
        </p:spPr>
        <p:txBody>
          <a:bodyPr lIns="0" tIns="0" rIns="0" bIns="0" anchor="b" anchorCtr="0">
            <a:noAutofit/>
          </a:bodyPr>
          <a:lstStyle>
            <a:lvl1pPr algn="l">
              <a:lnSpc>
                <a:spcPts val="5000"/>
              </a:lnSpc>
              <a:defRPr sz="4000" baseline="0">
                <a:solidFill>
                  <a:schemeClr val="bg1"/>
                </a:solidFill>
              </a:defRPr>
            </a:lvl1pPr>
          </a:lstStyle>
          <a:p>
            <a:r>
              <a:rPr lang="en-US" dirty="0" smtClean="0"/>
              <a:t>Divider goes here</a:t>
            </a:r>
            <a:br>
              <a:rPr lang="en-US" dirty="0" smtClean="0"/>
            </a:br>
            <a:r>
              <a:rPr lang="en-US" dirty="0" smtClean="0"/>
              <a:t>in </a:t>
            </a:r>
            <a:r>
              <a:rPr lang="en-US" dirty="0" err="1" smtClean="0"/>
              <a:t>tahoma</a:t>
            </a:r>
            <a:r>
              <a:rPr lang="en-US" dirty="0" smtClean="0"/>
              <a:t> bold.</a:t>
            </a:r>
            <a:br>
              <a:rPr lang="en-US" dirty="0" smtClean="0"/>
            </a:br>
            <a:r>
              <a:rPr lang="en-US" dirty="0" smtClean="0"/>
              <a:t>40pt size 50pt leading</a:t>
            </a:r>
            <a:endParaRPr lang="en-US" dirty="0"/>
          </a:p>
        </p:txBody>
      </p:sp>
      <p:sp>
        <p:nvSpPr>
          <p:cNvPr id="4" name="Date Placeholder 3"/>
          <p:cNvSpPr>
            <a:spLocks noGrp="1"/>
          </p:cNvSpPr>
          <p:nvPr>
            <p:ph type="dt" sz="half" idx="10"/>
          </p:nvPr>
        </p:nvSpPr>
        <p:spPr>
          <a:xfrm>
            <a:off x="7483830" y="4788000"/>
            <a:ext cx="673977" cy="252000"/>
          </a:xfrm>
        </p:spPr>
        <p:txBody>
          <a:bodyPr lIns="0" tIns="0" rIns="0" bIns="0" anchor="b" anchorCtr="0"/>
          <a:lstStyle>
            <a:lvl1pPr>
              <a:defRPr sz="800">
                <a:solidFill>
                  <a:srgbClr val="3A9BCB"/>
                </a:solidFill>
              </a:defRPr>
            </a:lvl1pPr>
          </a:lstStyle>
          <a:p>
            <a:r>
              <a:rPr lang="ar-SA" dirty="0" smtClean="0"/>
              <a:t>31.01.14</a:t>
            </a:r>
            <a:endParaRPr lang="en-US" dirty="0"/>
          </a:p>
        </p:txBody>
      </p:sp>
      <p:sp>
        <p:nvSpPr>
          <p:cNvPr id="5" name="Footer Placeholder 4"/>
          <p:cNvSpPr>
            <a:spLocks noGrp="1"/>
          </p:cNvSpPr>
          <p:nvPr>
            <p:ph type="ftr" sz="quarter" idx="11"/>
          </p:nvPr>
        </p:nvSpPr>
        <p:spPr>
          <a:xfrm>
            <a:off x="5723231" y="4788000"/>
            <a:ext cx="1760599" cy="252000"/>
          </a:xfrm>
        </p:spPr>
        <p:txBody>
          <a:bodyPr lIns="0" tIns="0" rIns="0" bIns="0" anchor="b" anchorCtr="0"/>
          <a:lstStyle>
            <a:lvl1pPr algn="l">
              <a:defRPr sz="800">
                <a:solidFill>
                  <a:srgbClr val="3A9BCB"/>
                </a:solidFill>
              </a:defRPr>
            </a:lvl1pPr>
          </a:lstStyle>
          <a:p>
            <a:r>
              <a:rPr lang="en-US" dirty="0" smtClean="0"/>
              <a:t>© 2014 Dubai Airports</a:t>
            </a:r>
            <a:endParaRPr lang="en-US" dirty="0"/>
          </a:p>
        </p:txBody>
      </p:sp>
      <p:sp>
        <p:nvSpPr>
          <p:cNvPr id="6" name="Slide Number Placeholder 5"/>
          <p:cNvSpPr>
            <a:spLocks noGrp="1"/>
          </p:cNvSpPr>
          <p:nvPr>
            <p:ph type="sldNum" sz="quarter" idx="12"/>
          </p:nvPr>
        </p:nvSpPr>
        <p:spPr>
          <a:xfrm>
            <a:off x="8157808" y="4788000"/>
            <a:ext cx="626555" cy="252000"/>
          </a:xfrm>
        </p:spPr>
        <p:txBody>
          <a:bodyPr lIns="0" tIns="0" rIns="0" bIns="0" anchor="b" anchorCtr="0">
            <a:noAutofit/>
          </a:bodyPr>
          <a:lstStyle>
            <a:lvl1pPr>
              <a:defRPr sz="800">
                <a:solidFill>
                  <a:srgbClr val="061634"/>
                </a:solidFill>
              </a:defRPr>
            </a:lvl1pPr>
          </a:lstStyle>
          <a:p>
            <a:fld id="{39253D72-ABFD-B54E-BDE9-734A3985A36A}" type="slidenum">
              <a:rPr lang="en-US" smtClean="0"/>
              <a:pPr/>
              <a:t>‹#›</a:t>
            </a:fld>
            <a:endParaRPr lang="en-US" dirty="0"/>
          </a:p>
        </p:txBody>
      </p:sp>
      <p:sp>
        <p:nvSpPr>
          <p:cNvPr id="7" name="Right Triangle 6"/>
          <p:cNvSpPr/>
          <p:nvPr userDrawn="1"/>
        </p:nvSpPr>
        <p:spPr>
          <a:xfrm>
            <a:off x="0" y="3595500"/>
            <a:ext cx="1548000" cy="1548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8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p:cNvSpPr/>
          <p:nvPr userDrawn="1"/>
        </p:nvSpPr>
        <p:spPr>
          <a:xfrm>
            <a:off x="0" y="0"/>
            <a:ext cx="9144000" cy="514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3989160" y="-4500"/>
            <a:ext cx="5154840" cy="5148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60000" y="426380"/>
            <a:ext cx="6408000" cy="1985620"/>
          </a:xfrm>
        </p:spPr>
        <p:txBody>
          <a:bodyPr lIns="0" tIns="0" rIns="0" bIns="0" anchor="b" anchorCtr="0">
            <a:noAutofit/>
          </a:bodyPr>
          <a:lstStyle>
            <a:lvl1pPr algn="l">
              <a:lnSpc>
                <a:spcPts val="5000"/>
              </a:lnSpc>
              <a:defRPr sz="4000" baseline="0">
                <a:solidFill>
                  <a:schemeClr val="bg1"/>
                </a:solidFill>
              </a:defRPr>
            </a:lvl1pPr>
          </a:lstStyle>
          <a:p>
            <a:r>
              <a:rPr lang="en-US" dirty="0" smtClean="0"/>
              <a:t>Thank you.</a:t>
            </a:r>
            <a:endParaRPr lang="en-US" dirty="0"/>
          </a:p>
        </p:txBody>
      </p:sp>
      <p:sp>
        <p:nvSpPr>
          <p:cNvPr id="7" name="Right Triangle 6"/>
          <p:cNvSpPr/>
          <p:nvPr userDrawn="1"/>
        </p:nvSpPr>
        <p:spPr>
          <a:xfrm>
            <a:off x="0" y="3595500"/>
            <a:ext cx="1548000" cy="1548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13"/>
          <p:cNvSpPr>
            <a:spLocks noGrp="1"/>
          </p:cNvSpPr>
          <p:nvPr>
            <p:ph type="body" sz="quarter" idx="13"/>
          </p:nvPr>
        </p:nvSpPr>
        <p:spPr>
          <a:xfrm>
            <a:off x="360362" y="2520000"/>
            <a:ext cx="3101233" cy="1418288"/>
          </a:xfrm>
        </p:spPr>
        <p:txBody>
          <a:bodyPr lIns="0" tIns="0" rIns="0" bIns="0">
            <a:noAutofit/>
          </a:bodyPr>
          <a:lstStyle>
            <a:lvl1pPr marL="0" indent="0">
              <a:buNone/>
              <a:defRPr sz="1000"/>
            </a:lvl1pPr>
          </a:lstStyle>
          <a:p>
            <a:pPr lvl="0"/>
            <a:r>
              <a:rPr lang="en-US" smtClean="0"/>
              <a:t>Click to edit Master text styles</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6000" y="3816000"/>
            <a:ext cx="2807208" cy="972312"/>
          </a:xfrm>
          <a:prstGeom prst="rect">
            <a:avLst/>
          </a:prstGeom>
        </p:spPr>
      </p:pic>
    </p:spTree>
    <p:extLst>
      <p:ext uri="{BB962C8B-B14F-4D97-AF65-F5344CB8AC3E}">
        <p14:creationId xmlns:p14="http://schemas.microsoft.com/office/powerpoint/2010/main" val="429200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3" name="Rectangle 2"/>
          <p:cNvSpPr/>
          <p:nvPr userDrawn="1"/>
        </p:nvSpPr>
        <p:spPr>
          <a:xfrm>
            <a:off x="0" y="0"/>
            <a:ext cx="9144000" cy="540000"/>
          </a:xfrm>
          <a:prstGeom prst="rect">
            <a:avLst/>
          </a:prstGeom>
          <a:gradFill>
            <a:gsLst>
              <a:gs pos="0">
                <a:srgbClr val="003B6A"/>
              </a:gs>
              <a:gs pos="100000">
                <a:srgbClr val="005294"/>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8604000" y="0"/>
            <a:ext cx="540000" cy="540000"/>
          </a:xfrm>
          <a:prstGeom prst="rtTriangle">
            <a:avLst/>
          </a:prstGeom>
          <a:solidFill>
            <a:srgbClr val="3A9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59999" y="4584"/>
            <a:ext cx="8424364" cy="535416"/>
          </a:xfrm>
        </p:spPr>
        <p:txBody>
          <a:bodyPr lIns="0" tIns="0" rIns="0" bIns="0" anchor="ctr" anchorCtr="0">
            <a:noAutofit/>
          </a:bodyPr>
          <a:lstStyle>
            <a:lvl1pPr algn="l">
              <a:lnSpc>
                <a:spcPct val="100000"/>
              </a:lnSpc>
              <a:defRPr sz="2200" baseline="0">
                <a:solidFill>
                  <a:schemeClr val="bg1"/>
                </a:solidFill>
              </a:defRPr>
            </a:lvl1pPr>
          </a:lstStyle>
          <a:p>
            <a:r>
              <a:rPr lang="en-US" dirty="0" smtClean="0"/>
              <a:t>Sample headline on a content page size 22pt and leading 24pt</a:t>
            </a:r>
            <a:endParaRPr lang="en-US" dirty="0"/>
          </a:p>
        </p:txBody>
      </p:sp>
      <p:sp>
        <p:nvSpPr>
          <p:cNvPr id="4" name="Date Placeholder 3"/>
          <p:cNvSpPr>
            <a:spLocks noGrp="1"/>
          </p:cNvSpPr>
          <p:nvPr>
            <p:ph type="dt" sz="half" idx="10"/>
          </p:nvPr>
        </p:nvSpPr>
        <p:spPr>
          <a:xfrm>
            <a:off x="7483830" y="4788000"/>
            <a:ext cx="673977" cy="252000"/>
          </a:xfrm>
        </p:spPr>
        <p:txBody>
          <a:bodyPr lIns="0" tIns="0" rIns="0" bIns="0" anchor="b" anchorCtr="0"/>
          <a:lstStyle>
            <a:lvl1pPr>
              <a:defRPr sz="800">
                <a:solidFill>
                  <a:srgbClr val="3A9BCB"/>
                </a:solidFill>
              </a:defRPr>
            </a:lvl1pPr>
          </a:lstStyle>
          <a:p>
            <a:r>
              <a:rPr lang="ar-SA" dirty="0" smtClean="0"/>
              <a:t>31.01.14</a:t>
            </a:r>
            <a:endParaRPr lang="en-US" dirty="0"/>
          </a:p>
        </p:txBody>
      </p:sp>
      <p:sp>
        <p:nvSpPr>
          <p:cNvPr id="5" name="Footer Placeholder 4"/>
          <p:cNvSpPr>
            <a:spLocks noGrp="1"/>
          </p:cNvSpPr>
          <p:nvPr>
            <p:ph type="ftr" sz="quarter" idx="11"/>
          </p:nvPr>
        </p:nvSpPr>
        <p:spPr>
          <a:xfrm>
            <a:off x="5723231" y="4788000"/>
            <a:ext cx="1760599" cy="252000"/>
          </a:xfrm>
        </p:spPr>
        <p:txBody>
          <a:bodyPr lIns="0" tIns="0" rIns="0" bIns="0" anchor="b" anchorCtr="0"/>
          <a:lstStyle>
            <a:lvl1pPr algn="l">
              <a:defRPr sz="800">
                <a:solidFill>
                  <a:srgbClr val="3A9BCB"/>
                </a:solidFill>
              </a:defRPr>
            </a:lvl1pPr>
          </a:lstStyle>
          <a:p>
            <a:r>
              <a:rPr lang="en-US" dirty="0" smtClean="0"/>
              <a:t>© 2014 Dubai Airports</a:t>
            </a:r>
            <a:endParaRPr lang="en-US" dirty="0"/>
          </a:p>
        </p:txBody>
      </p:sp>
      <p:sp>
        <p:nvSpPr>
          <p:cNvPr id="6" name="Slide Number Placeholder 5"/>
          <p:cNvSpPr>
            <a:spLocks noGrp="1"/>
          </p:cNvSpPr>
          <p:nvPr>
            <p:ph type="sldNum" sz="quarter" idx="12"/>
          </p:nvPr>
        </p:nvSpPr>
        <p:spPr>
          <a:xfrm>
            <a:off x="8157808" y="4788000"/>
            <a:ext cx="626555" cy="252000"/>
          </a:xfrm>
        </p:spPr>
        <p:txBody>
          <a:bodyPr lIns="0" tIns="0" rIns="0" bIns="0" anchor="b" anchorCtr="0">
            <a:noAutofit/>
          </a:bodyPr>
          <a:lstStyle>
            <a:lvl1pPr>
              <a:defRPr sz="800">
                <a:solidFill>
                  <a:srgbClr val="061634"/>
                </a:solidFill>
              </a:defRPr>
            </a:lvl1pPr>
          </a:lstStyle>
          <a:p>
            <a:fld id="{39253D72-ABFD-B54E-BDE9-734A3985A36A}" type="slidenum">
              <a:rPr lang="en-US" smtClean="0"/>
              <a:pPr/>
              <a:t>‹#›</a:t>
            </a:fld>
            <a:endParaRPr lang="en-US" dirty="0"/>
          </a:p>
        </p:txBody>
      </p:sp>
      <p:sp>
        <p:nvSpPr>
          <p:cNvPr id="7" name="Right Triangle 6"/>
          <p:cNvSpPr/>
          <p:nvPr userDrawn="1"/>
        </p:nvSpPr>
        <p:spPr>
          <a:xfrm>
            <a:off x="0" y="3595500"/>
            <a:ext cx="1548000" cy="1548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hasCustomPrompt="1"/>
          </p:nvPr>
        </p:nvSpPr>
        <p:spPr>
          <a:xfrm>
            <a:off x="360363" y="719999"/>
            <a:ext cx="8424000" cy="829641"/>
          </a:xfrm>
        </p:spPr>
        <p:txBody>
          <a:bodyPr lIns="0" tIns="0" rIns="0" bIns="0">
            <a:noAutofit/>
          </a:bodyPr>
          <a:lstStyle>
            <a:lvl1pPr marL="0" indent="0">
              <a:buNone/>
              <a:defRPr sz="1600">
                <a:solidFill>
                  <a:srgbClr val="061634"/>
                </a:solidFill>
              </a:defRPr>
            </a:lvl1pPr>
          </a:lstStyle>
          <a:p>
            <a:pPr lvl="0"/>
            <a:r>
              <a:rPr lang="en-US" dirty="0" smtClean="0"/>
              <a:t>Text set in Tahoma Regular 16pt.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adipisicing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laboris</a:t>
            </a:r>
            <a:r>
              <a:rPr lang="en-US" dirty="0" smtClean="0"/>
              <a:t> nisi </a:t>
            </a:r>
            <a:r>
              <a:rPr lang="en-US" dirty="0" err="1" smtClean="0"/>
              <a:t>ut</a:t>
            </a:r>
            <a:r>
              <a:rPr lang="en-US" dirty="0" smtClean="0"/>
              <a:t> </a:t>
            </a:r>
            <a:r>
              <a:rPr lang="en-US" dirty="0" err="1" smtClean="0"/>
              <a:t>aliquip</a:t>
            </a:r>
            <a:r>
              <a:rPr lang="en-US" dirty="0" smtClean="0"/>
              <a:t> 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p>
        </p:txBody>
      </p:sp>
      <p:cxnSp>
        <p:nvCxnSpPr>
          <p:cNvPr id="12" name="Straight Connector 11"/>
          <p:cNvCxnSpPr/>
          <p:nvPr userDrawn="1"/>
        </p:nvCxnSpPr>
        <p:spPr>
          <a:xfrm>
            <a:off x="360363" y="1620000"/>
            <a:ext cx="8424000" cy="0"/>
          </a:xfrm>
          <a:prstGeom prst="line">
            <a:avLst/>
          </a:prstGeom>
          <a:ln w="12700">
            <a:solidFill>
              <a:srgbClr val="3A9BCB"/>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3"/>
          <p:cNvSpPr>
            <a:spLocks noGrp="1"/>
          </p:cNvSpPr>
          <p:nvPr>
            <p:ph sz="quarter" idx="14"/>
          </p:nvPr>
        </p:nvSpPr>
        <p:spPr>
          <a:xfrm>
            <a:off x="360363" y="1691767"/>
            <a:ext cx="4104000" cy="3096233"/>
          </a:xfrm>
        </p:spPr>
        <p:txBody>
          <a:bodyPr lIns="0" tIns="0" bIns="0">
            <a:noAutofit/>
          </a:bodyPr>
          <a:lstStyle>
            <a:lvl1pPr marL="0" indent="-180000">
              <a:defRPr sz="1400"/>
            </a:lvl1pPr>
            <a:lvl2pPr marL="360000" indent="-180000">
              <a:defRPr sz="1400"/>
            </a:lvl2pPr>
            <a:lvl3pPr marL="540000" indent="-180000">
              <a:defRPr sz="1400"/>
            </a:lvl3pPr>
            <a:lvl4pPr marL="720000" indent="-180000">
              <a:defRPr sz="1400"/>
            </a:lvl4pPr>
            <a:lvl5pPr marL="900000" indent="-18000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Content Placeholder 13"/>
          <p:cNvSpPr>
            <a:spLocks noGrp="1"/>
          </p:cNvSpPr>
          <p:nvPr>
            <p:ph sz="quarter" idx="15"/>
          </p:nvPr>
        </p:nvSpPr>
        <p:spPr>
          <a:xfrm>
            <a:off x="4680363" y="1691767"/>
            <a:ext cx="4104000" cy="3096233"/>
          </a:xfrm>
        </p:spPr>
        <p:txBody>
          <a:bodyPr lIns="0" tIns="0" bIns="0">
            <a:noAutofit/>
          </a:bodyPr>
          <a:lstStyle>
            <a:lvl1pPr marL="0" indent="-180000">
              <a:defRPr sz="1400"/>
            </a:lvl1pPr>
            <a:lvl2pPr marL="360000" indent="-180000">
              <a:defRPr sz="1400"/>
            </a:lvl2pPr>
            <a:lvl3pPr marL="540000" indent="-180000">
              <a:defRPr sz="1400"/>
            </a:lvl3pPr>
            <a:lvl4pPr marL="720000" indent="-180000">
              <a:defRPr sz="1400"/>
            </a:lvl4pPr>
            <a:lvl5pPr marL="900000" indent="-18000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17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Rectangle 2"/>
          <p:cNvSpPr/>
          <p:nvPr userDrawn="1"/>
        </p:nvSpPr>
        <p:spPr>
          <a:xfrm>
            <a:off x="0" y="0"/>
            <a:ext cx="9144000" cy="540000"/>
          </a:xfrm>
          <a:prstGeom prst="rect">
            <a:avLst/>
          </a:prstGeom>
          <a:gradFill>
            <a:gsLst>
              <a:gs pos="0">
                <a:srgbClr val="003B6A"/>
              </a:gs>
              <a:gs pos="100000">
                <a:srgbClr val="005294"/>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8604000" y="0"/>
            <a:ext cx="540000" cy="540000"/>
          </a:xfrm>
          <a:prstGeom prst="rtTriangle">
            <a:avLst/>
          </a:prstGeom>
          <a:solidFill>
            <a:srgbClr val="3A9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59999" y="4584"/>
            <a:ext cx="8424364" cy="535416"/>
          </a:xfrm>
        </p:spPr>
        <p:txBody>
          <a:bodyPr lIns="0" tIns="0" rIns="0" bIns="0" anchor="ctr" anchorCtr="0">
            <a:noAutofit/>
          </a:bodyPr>
          <a:lstStyle>
            <a:lvl1pPr algn="l">
              <a:lnSpc>
                <a:spcPct val="100000"/>
              </a:lnSpc>
              <a:defRPr sz="2200" baseline="0">
                <a:solidFill>
                  <a:schemeClr val="bg1"/>
                </a:solidFill>
              </a:defRPr>
            </a:lvl1pPr>
          </a:lstStyle>
          <a:p>
            <a:r>
              <a:rPr lang="en-US" dirty="0" smtClean="0"/>
              <a:t>Sample headline on a content page size 22pt and leading 24pt</a:t>
            </a:r>
            <a:endParaRPr lang="en-US" dirty="0"/>
          </a:p>
        </p:txBody>
      </p:sp>
      <p:sp>
        <p:nvSpPr>
          <p:cNvPr id="4" name="Date Placeholder 3"/>
          <p:cNvSpPr>
            <a:spLocks noGrp="1"/>
          </p:cNvSpPr>
          <p:nvPr>
            <p:ph type="dt" sz="half" idx="10"/>
          </p:nvPr>
        </p:nvSpPr>
        <p:spPr>
          <a:xfrm>
            <a:off x="7483830" y="4788000"/>
            <a:ext cx="673977" cy="252000"/>
          </a:xfrm>
        </p:spPr>
        <p:txBody>
          <a:bodyPr lIns="0" tIns="0" rIns="0" bIns="0" anchor="b" anchorCtr="0"/>
          <a:lstStyle>
            <a:lvl1pPr>
              <a:defRPr sz="800">
                <a:solidFill>
                  <a:srgbClr val="3A9BCB"/>
                </a:solidFill>
              </a:defRPr>
            </a:lvl1pPr>
          </a:lstStyle>
          <a:p>
            <a:r>
              <a:rPr lang="ar-SA" dirty="0" smtClean="0"/>
              <a:t>31.01.14</a:t>
            </a:r>
            <a:endParaRPr lang="en-US" dirty="0"/>
          </a:p>
        </p:txBody>
      </p:sp>
      <p:sp>
        <p:nvSpPr>
          <p:cNvPr id="5" name="Footer Placeholder 4"/>
          <p:cNvSpPr>
            <a:spLocks noGrp="1"/>
          </p:cNvSpPr>
          <p:nvPr>
            <p:ph type="ftr" sz="quarter" idx="11"/>
          </p:nvPr>
        </p:nvSpPr>
        <p:spPr>
          <a:xfrm>
            <a:off x="5723231" y="4788000"/>
            <a:ext cx="1760599" cy="252000"/>
          </a:xfrm>
        </p:spPr>
        <p:txBody>
          <a:bodyPr lIns="0" tIns="0" rIns="0" bIns="0" anchor="b" anchorCtr="0"/>
          <a:lstStyle>
            <a:lvl1pPr algn="l">
              <a:defRPr sz="800">
                <a:solidFill>
                  <a:srgbClr val="3A9BCB"/>
                </a:solidFill>
              </a:defRPr>
            </a:lvl1pPr>
          </a:lstStyle>
          <a:p>
            <a:r>
              <a:rPr lang="en-US" dirty="0" smtClean="0"/>
              <a:t>© 2014 Dubai Airports</a:t>
            </a:r>
            <a:endParaRPr lang="en-US" dirty="0"/>
          </a:p>
        </p:txBody>
      </p:sp>
      <p:sp>
        <p:nvSpPr>
          <p:cNvPr id="6" name="Slide Number Placeholder 5"/>
          <p:cNvSpPr>
            <a:spLocks noGrp="1"/>
          </p:cNvSpPr>
          <p:nvPr>
            <p:ph type="sldNum" sz="quarter" idx="12"/>
          </p:nvPr>
        </p:nvSpPr>
        <p:spPr>
          <a:xfrm>
            <a:off x="8157808" y="4788000"/>
            <a:ext cx="626555" cy="252000"/>
          </a:xfrm>
        </p:spPr>
        <p:txBody>
          <a:bodyPr lIns="0" tIns="0" rIns="0" bIns="0" anchor="b" anchorCtr="0">
            <a:noAutofit/>
          </a:bodyPr>
          <a:lstStyle>
            <a:lvl1pPr>
              <a:defRPr sz="800">
                <a:solidFill>
                  <a:srgbClr val="061634"/>
                </a:solidFill>
              </a:defRPr>
            </a:lvl1pPr>
          </a:lstStyle>
          <a:p>
            <a:fld id="{39253D72-ABFD-B54E-BDE9-734A3985A36A}" type="slidenum">
              <a:rPr lang="en-US" smtClean="0"/>
              <a:pPr/>
              <a:t>‹#›</a:t>
            </a:fld>
            <a:endParaRPr lang="en-US" dirty="0"/>
          </a:p>
        </p:txBody>
      </p:sp>
      <p:sp>
        <p:nvSpPr>
          <p:cNvPr id="7" name="Right Triangle 6"/>
          <p:cNvSpPr/>
          <p:nvPr userDrawn="1"/>
        </p:nvSpPr>
        <p:spPr>
          <a:xfrm>
            <a:off x="0" y="3595500"/>
            <a:ext cx="1548000" cy="1548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13"/>
          <p:cNvSpPr>
            <a:spLocks noGrp="1"/>
          </p:cNvSpPr>
          <p:nvPr>
            <p:ph sz="quarter" idx="14"/>
          </p:nvPr>
        </p:nvSpPr>
        <p:spPr>
          <a:xfrm>
            <a:off x="360363" y="972000"/>
            <a:ext cx="4104000" cy="3816000"/>
          </a:xfrm>
        </p:spPr>
        <p:txBody>
          <a:bodyPr lIns="0" tIns="0" bIns="0">
            <a:noAutofit/>
          </a:bodyPr>
          <a:lstStyle>
            <a:lvl1pPr marL="0" indent="180000">
              <a:buFont typeface="Arial"/>
              <a:buChar char="•"/>
              <a:defRPr sz="1400"/>
            </a:lvl1pPr>
            <a:lvl2pPr marL="0" indent="180000">
              <a:buFont typeface="Arial"/>
              <a:buChar char="•"/>
              <a:defRPr sz="1400">
                <a:solidFill>
                  <a:schemeClr val="tx2"/>
                </a:solidFill>
              </a:defRPr>
            </a:lvl2pPr>
            <a:lvl3pPr marL="360000" indent="-180000">
              <a:defRPr sz="1400"/>
            </a:lvl3pPr>
            <a:lvl4pPr marL="540000" indent="-180000">
              <a:defRPr sz="1400"/>
            </a:lvl4pPr>
            <a:lvl5pPr marL="720000" indent="-18000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10"/>
          <p:cNvSpPr>
            <a:spLocks noGrp="1"/>
          </p:cNvSpPr>
          <p:nvPr>
            <p:ph type="pic" sz="quarter" idx="16" hasCustomPrompt="1"/>
          </p:nvPr>
        </p:nvSpPr>
        <p:spPr>
          <a:xfrm>
            <a:off x="4679950" y="540000"/>
            <a:ext cx="4104413" cy="4247901"/>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a:lvl1pPr>
          </a:lstStyle>
          <a:p>
            <a:r>
              <a:rPr lang="en-US" dirty="0" smtClean="0"/>
              <a:t>Picture size 11.8H x 11.4W</a:t>
            </a:r>
          </a:p>
        </p:txBody>
      </p:sp>
    </p:spTree>
    <p:extLst>
      <p:ext uri="{BB962C8B-B14F-4D97-AF65-F5344CB8AC3E}">
        <p14:creationId xmlns:p14="http://schemas.microsoft.com/office/powerpoint/2010/main" val="69754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mages and text">
    <p:spTree>
      <p:nvGrpSpPr>
        <p:cNvPr id="1" name=""/>
        <p:cNvGrpSpPr/>
        <p:nvPr/>
      </p:nvGrpSpPr>
      <p:grpSpPr>
        <a:xfrm>
          <a:off x="0" y="0"/>
          <a:ext cx="0" cy="0"/>
          <a:chOff x="0" y="0"/>
          <a:chExt cx="0" cy="0"/>
        </a:xfrm>
      </p:grpSpPr>
      <p:sp>
        <p:nvSpPr>
          <p:cNvPr id="3" name="Rectangle 2"/>
          <p:cNvSpPr/>
          <p:nvPr userDrawn="1"/>
        </p:nvSpPr>
        <p:spPr>
          <a:xfrm>
            <a:off x="0" y="0"/>
            <a:ext cx="9144000" cy="540000"/>
          </a:xfrm>
          <a:prstGeom prst="rect">
            <a:avLst/>
          </a:prstGeom>
          <a:gradFill>
            <a:gsLst>
              <a:gs pos="0">
                <a:srgbClr val="003B6A"/>
              </a:gs>
              <a:gs pos="100000">
                <a:srgbClr val="005294"/>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8604000" y="0"/>
            <a:ext cx="540000" cy="540000"/>
          </a:xfrm>
          <a:prstGeom prst="rtTriangle">
            <a:avLst/>
          </a:prstGeom>
          <a:solidFill>
            <a:srgbClr val="3A9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59999" y="4584"/>
            <a:ext cx="8424364" cy="535416"/>
          </a:xfrm>
        </p:spPr>
        <p:txBody>
          <a:bodyPr lIns="0" tIns="0" rIns="0" bIns="0" anchor="ctr" anchorCtr="0">
            <a:noAutofit/>
          </a:bodyPr>
          <a:lstStyle>
            <a:lvl1pPr algn="l">
              <a:lnSpc>
                <a:spcPct val="100000"/>
              </a:lnSpc>
              <a:defRPr sz="2200" baseline="0">
                <a:solidFill>
                  <a:schemeClr val="bg1"/>
                </a:solidFill>
              </a:defRPr>
            </a:lvl1pPr>
          </a:lstStyle>
          <a:p>
            <a:r>
              <a:rPr lang="en-US" dirty="0" smtClean="0"/>
              <a:t>Sample headline on a content page size 22pt and leading 24pt</a:t>
            </a:r>
            <a:endParaRPr lang="en-US" dirty="0"/>
          </a:p>
        </p:txBody>
      </p:sp>
      <p:sp>
        <p:nvSpPr>
          <p:cNvPr id="4" name="Date Placeholder 3"/>
          <p:cNvSpPr>
            <a:spLocks noGrp="1"/>
          </p:cNvSpPr>
          <p:nvPr>
            <p:ph type="dt" sz="half" idx="10"/>
          </p:nvPr>
        </p:nvSpPr>
        <p:spPr>
          <a:xfrm>
            <a:off x="7483830" y="4788000"/>
            <a:ext cx="673977" cy="252000"/>
          </a:xfrm>
        </p:spPr>
        <p:txBody>
          <a:bodyPr lIns="0" tIns="0" rIns="0" bIns="0" anchor="b" anchorCtr="0"/>
          <a:lstStyle>
            <a:lvl1pPr>
              <a:defRPr sz="800">
                <a:solidFill>
                  <a:srgbClr val="3A9BCB"/>
                </a:solidFill>
              </a:defRPr>
            </a:lvl1pPr>
          </a:lstStyle>
          <a:p>
            <a:r>
              <a:rPr lang="ar-SA" dirty="0" smtClean="0"/>
              <a:t>31.01.14</a:t>
            </a:r>
            <a:endParaRPr lang="en-US" dirty="0"/>
          </a:p>
        </p:txBody>
      </p:sp>
      <p:sp>
        <p:nvSpPr>
          <p:cNvPr id="5" name="Footer Placeholder 4"/>
          <p:cNvSpPr>
            <a:spLocks noGrp="1"/>
          </p:cNvSpPr>
          <p:nvPr>
            <p:ph type="ftr" sz="quarter" idx="11"/>
          </p:nvPr>
        </p:nvSpPr>
        <p:spPr>
          <a:xfrm>
            <a:off x="5723231" y="4788000"/>
            <a:ext cx="1760599" cy="252000"/>
          </a:xfrm>
        </p:spPr>
        <p:txBody>
          <a:bodyPr lIns="0" tIns="0" rIns="0" bIns="0" anchor="b" anchorCtr="0"/>
          <a:lstStyle>
            <a:lvl1pPr algn="l">
              <a:defRPr sz="800">
                <a:solidFill>
                  <a:srgbClr val="3A9BCB"/>
                </a:solidFill>
              </a:defRPr>
            </a:lvl1pPr>
          </a:lstStyle>
          <a:p>
            <a:r>
              <a:rPr lang="en-US" dirty="0" smtClean="0"/>
              <a:t>© 2014 Dubai Airports</a:t>
            </a:r>
            <a:endParaRPr lang="en-US" dirty="0"/>
          </a:p>
        </p:txBody>
      </p:sp>
      <p:sp>
        <p:nvSpPr>
          <p:cNvPr id="6" name="Slide Number Placeholder 5"/>
          <p:cNvSpPr>
            <a:spLocks noGrp="1"/>
          </p:cNvSpPr>
          <p:nvPr>
            <p:ph type="sldNum" sz="quarter" idx="12"/>
          </p:nvPr>
        </p:nvSpPr>
        <p:spPr>
          <a:xfrm>
            <a:off x="8157808" y="4788000"/>
            <a:ext cx="626555" cy="252000"/>
          </a:xfrm>
        </p:spPr>
        <p:txBody>
          <a:bodyPr lIns="0" tIns="0" rIns="0" bIns="0" anchor="b" anchorCtr="0">
            <a:noAutofit/>
          </a:bodyPr>
          <a:lstStyle>
            <a:lvl1pPr>
              <a:defRPr sz="800">
                <a:solidFill>
                  <a:srgbClr val="061634"/>
                </a:solidFill>
              </a:defRPr>
            </a:lvl1pPr>
          </a:lstStyle>
          <a:p>
            <a:fld id="{39253D72-ABFD-B54E-BDE9-734A3985A36A}" type="slidenum">
              <a:rPr lang="en-US" smtClean="0"/>
              <a:pPr/>
              <a:t>‹#›</a:t>
            </a:fld>
            <a:endParaRPr lang="en-US" dirty="0"/>
          </a:p>
        </p:txBody>
      </p:sp>
      <p:sp>
        <p:nvSpPr>
          <p:cNvPr id="7" name="Right Triangle 6"/>
          <p:cNvSpPr/>
          <p:nvPr userDrawn="1"/>
        </p:nvSpPr>
        <p:spPr>
          <a:xfrm>
            <a:off x="0" y="3595500"/>
            <a:ext cx="1548000" cy="1548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13"/>
          <p:cNvSpPr>
            <a:spLocks noGrp="1"/>
          </p:cNvSpPr>
          <p:nvPr>
            <p:ph sz="quarter" idx="14"/>
          </p:nvPr>
        </p:nvSpPr>
        <p:spPr>
          <a:xfrm>
            <a:off x="360363" y="2808000"/>
            <a:ext cx="4104000" cy="1980000"/>
          </a:xfrm>
        </p:spPr>
        <p:txBody>
          <a:bodyPr lIns="0" tIns="0" bIns="0">
            <a:noAutofit/>
          </a:bodyPr>
          <a:lstStyle>
            <a:lvl1pPr marL="0" indent="180000">
              <a:buFont typeface="Arial"/>
              <a:buChar char="•"/>
              <a:defRPr sz="1400"/>
            </a:lvl1pPr>
            <a:lvl2pPr marL="0" indent="180000">
              <a:buFont typeface="Arial"/>
              <a:buChar char="•"/>
              <a:defRPr sz="1400">
                <a:solidFill>
                  <a:schemeClr val="tx2"/>
                </a:solidFill>
              </a:defRPr>
            </a:lvl2pPr>
            <a:lvl3pPr marL="360000" indent="-180000">
              <a:defRPr sz="1400"/>
            </a:lvl3pPr>
            <a:lvl4pPr marL="540000" indent="-180000">
              <a:defRPr sz="1400"/>
            </a:lvl4pPr>
            <a:lvl5pPr marL="720000" indent="-180000">
              <a:defRPr sz="1400"/>
            </a:lvl5pPr>
          </a:lstStyle>
          <a:p>
            <a:pPr lvl="0"/>
            <a:r>
              <a:rPr lang="en-US" smtClean="0"/>
              <a:t>Click to edit Master text styles</a:t>
            </a:r>
          </a:p>
          <a:p>
            <a:pPr lvl="1"/>
            <a:r>
              <a:rPr lang="en-US" smtClean="0"/>
              <a:t>Second level</a:t>
            </a:r>
          </a:p>
        </p:txBody>
      </p:sp>
      <p:sp>
        <p:nvSpPr>
          <p:cNvPr id="11" name="Picture Placeholder 10"/>
          <p:cNvSpPr>
            <a:spLocks noGrp="1"/>
          </p:cNvSpPr>
          <p:nvPr>
            <p:ph type="pic" sz="quarter" idx="16" hasCustomPrompt="1"/>
          </p:nvPr>
        </p:nvSpPr>
        <p:spPr>
          <a:xfrm>
            <a:off x="4679950" y="540000"/>
            <a:ext cx="4104413" cy="216000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a:lvl1pPr>
          </a:lstStyle>
          <a:p>
            <a:r>
              <a:rPr lang="en-US" dirty="0" smtClean="0"/>
              <a:t>Picture size 6H x 11.4W</a:t>
            </a:r>
          </a:p>
        </p:txBody>
      </p:sp>
      <p:sp>
        <p:nvSpPr>
          <p:cNvPr id="12" name="Picture Placeholder 10"/>
          <p:cNvSpPr>
            <a:spLocks noGrp="1"/>
          </p:cNvSpPr>
          <p:nvPr>
            <p:ph type="pic" sz="quarter" idx="17" hasCustomPrompt="1"/>
          </p:nvPr>
        </p:nvSpPr>
        <p:spPr>
          <a:xfrm>
            <a:off x="360363" y="540000"/>
            <a:ext cx="4104413" cy="2160000"/>
          </a:xfrm>
        </p:spPr>
        <p:txBody>
          <a:bodyPr>
            <a:normAutofit/>
          </a:bodyPr>
          <a:lstStyle>
            <a:lvl1pPr marL="0" indent="0">
              <a:buNone/>
              <a:defRPr sz="1400" baseline="0"/>
            </a:lvl1pPr>
          </a:lstStyle>
          <a:p>
            <a:r>
              <a:rPr lang="en-US" dirty="0" smtClean="0"/>
              <a:t>Picture size 6H x 11.4W</a:t>
            </a:r>
            <a:endParaRPr lang="en-US" dirty="0"/>
          </a:p>
        </p:txBody>
      </p:sp>
    </p:spTree>
    <p:extLst>
      <p:ext uri="{BB962C8B-B14F-4D97-AF65-F5344CB8AC3E}">
        <p14:creationId xmlns:p14="http://schemas.microsoft.com/office/powerpoint/2010/main" val="7638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bleed image with text">
    <p:spTree>
      <p:nvGrpSpPr>
        <p:cNvPr id="1" name=""/>
        <p:cNvGrpSpPr/>
        <p:nvPr/>
      </p:nvGrpSpPr>
      <p:grpSpPr>
        <a:xfrm>
          <a:off x="0" y="0"/>
          <a:ext cx="0" cy="0"/>
          <a:chOff x="0" y="0"/>
          <a:chExt cx="0" cy="0"/>
        </a:xfrm>
      </p:grpSpPr>
      <p:sp>
        <p:nvSpPr>
          <p:cNvPr id="11" name="Picture Placeholder 10"/>
          <p:cNvSpPr>
            <a:spLocks noGrp="1"/>
          </p:cNvSpPr>
          <p:nvPr>
            <p:ph type="pic" sz="quarter" idx="16" hasCustomPrompt="1"/>
          </p:nvPr>
        </p:nvSpPr>
        <p:spPr>
          <a:xfrm>
            <a:off x="0" y="540000"/>
            <a:ext cx="9144000" cy="460800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a:lvl1pPr>
          </a:lstStyle>
          <a:p>
            <a:r>
              <a:rPr lang="en-US" dirty="0" smtClean="0"/>
              <a:t>Picture size 12.8H x 25.4W</a:t>
            </a:r>
          </a:p>
        </p:txBody>
      </p:sp>
      <p:sp>
        <p:nvSpPr>
          <p:cNvPr id="3" name="Rectangle 2"/>
          <p:cNvSpPr/>
          <p:nvPr userDrawn="1"/>
        </p:nvSpPr>
        <p:spPr>
          <a:xfrm>
            <a:off x="0" y="0"/>
            <a:ext cx="9144000" cy="540000"/>
          </a:xfrm>
          <a:prstGeom prst="rect">
            <a:avLst/>
          </a:prstGeom>
          <a:gradFill>
            <a:gsLst>
              <a:gs pos="0">
                <a:srgbClr val="003B6A"/>
              </a:gs>
              <a:gs pos="100000">
                <a:srgbClr val="005294"/>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8604000" y="0"/>
            <a:ext cx="540000" cy="540000"/>
          </a:xfrm>
          <a:prstGeom prst="rtTriangle">
            <a:avLst/>
          </a:prstGeom>
          <a:solidFill>
            <a:srgbClr val="3A9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59999" y="4584"/>
            <a:ext cx="8424364" cy="535416"/>
          </a:xfrm>
        </p:spPr>
        <p:txBody>
          <a:bodyPr lIns="0" tIns="0" rIns="0" bIns="0" anchor="ctr" anchorCtr="0">
            <a:noAutofit/>
          </a:bodyPr>
          <a:lstStyle>
            <a:lvl1pPr algn="l">
              <a:lnSpc>
                <a:spcPct val="100000"/>
              </a:lnSpc>
              <a:defRPr sz="2200" baseline="0">
                <a:solidFill>
                  <a:schemeClr val="bg1"/>
                </a:solidFill>
              </a:defRPr>
            </a:lvl1pPr>
          </a:lstStyle>
          <a:p>
            <a:r>
              <a:rPr lang="en-US" dirty="0" smtClean="0"/>
              <a:t>Sample headline on a content page size 22pt and leading 24pt</a:t>
            </a:r>
            <a:endParaRPr lang="en-US" dirty="0"/>
          </a:p>
        </p:txBody>
      </p:sp>
      <p:sp>
        <p:nvSpPr>
          <p:cNvPr id="4" name="Date Placeholder 3"/>
          <p:cNvSpPr>
            <a:spLocks noGrp="1"/>
          </p:cNvSpPr>
          <p:nvPr>
            <p:ph type="dt" sz="half" idx="10"/>
          </p:nvPr>
        </p:nvSpPr>
        <p:spPr>
          <a:xfrm>
            <a:off x="7483830" y="4788000"/>
            <a:ext cx="673977" cy="252000"/>
          </a:xfrm>
        </p:spPr>
        <p:txBody>
          <a:bodyPr lIns="0" tIns="0" rIns="0" bIns="0" anchor="b" anchorCtr="0"/>
          <a:lstStyle>
            <a:lvl1pPr>
              <a:defRPr sz="800">
                <a:solidFill>
                  <a:srgbClr val="FFFFFF"/>
                </a:solidFill>
              </a:defRPr>
            </a:lvl1pPr>
          </a:lstStyle>
          <a:p>
            <a:r>
              <a:rPr lang="ar-SA" dirty="0" smtClean="0"/>
              <a:t>31.01.14</a:t>
            </a:r>
            <a:endParaRPr lang="en-US" dirty="0"/>
          </a:p>
        </p:txBody>
      </p:sp>
      <p:sp>
        <p:nvSpPr>
          <p:cNvPr id="5" name="Footer Placeholder 4"/>
          <p:cNvSpPr>
            <a:spLocks noGrp="1"/>
          </p:cNvSpPr>
          <p:nvPr>
            <p:ph type="ftr" sz="quarter" idx="11"/>
          </p:nvPr>
        </p:nvSpPr>
        <p:spPr>
          <a:xfrm>
            <a:off x="5723231" y="4788000"/>
            <a:ext cx="1760599" cy="252000"/>
          </a:xfrm>
        </p:spPr>
        <p:txBody>
          <a:bodyPr lIns="0" tIns="0" rIns="0" bIns="0" anchor="b" anchorCtr="0"/>
          <a:lstStyle>
            <a:lvl1pPr algn="l">
              <a:defRPr sz="800">
                <a:solidFill>
                  <a:schemeClr val="bg1"/>
                </a:solidFill>
              </a:defRPr>
            </a:lvl1pPr>
          </a:lstStyle>
          <a:p>
            <a:r>
              <a:rPr lang="en-US" dirty="0" smtClean="0"/>
              <a:t>© 2014 Dubai Airports</a:t>
            </a:r>
            <a:endParaRPr lang="en-US" dirty="0"/>
          </a:p>
        </p:txBody>
      </p:sp>
      <p:sp>
        <p:nvSpPr>
          <p:cNvPr id="6" name="Slide Number Placeholder 5"/>
          <p:cNvSpPr>
            <a:spLocks noGrp="1"/>
          </p:cNvSpPr>
          <p:nvPr>
            <p:ph type="sldNum" sz="quarter" idx="12"/>
          </p:nvPr>
        </p:nvSpPr>
        <p:spPr>
          <a:xfrm>
            <a:off x="8157808" y="4788000"/>
            <a:ext cx="626555" cy="252000"/>
          </a:xfrm>
        </p:spPr>
        <p:txBody>
          <a:bodyPr lIns="0" tIns="0" rIns="0" bIns="0" anchor="b" anchorCtr="0">
            <a:noAutofit/>
          </a:bodyPr>
          <a:lstStyle>
            <a:lvl1pPr>
              <a:defRPr sz="800">
                <a:solidFill>
                  <a:srgbClr val="FFFFFF"/>
                </a:solidFill>
              </a:defRPr>
            </a:lvl1pPr>
          </a:lstStyle>
          <a:p>
            <a:fld id="{39253D72-ABFD-B54E-BDE9-734A3985A36A}" type="slidenum">
              <a:rPr lang="en-US" smtClean="0"/>
              <a:pPr/>
              <a:t>‹#›</a:t>
            </a:fld>
            <a:endParaRPr lang="en-US" dirty="0"/>
          </a:p>
        </p:txBody>
      </p:sp>
      <p:sp>
        <p:nvSpPr>
          <p:cNvPr id="7" name="Right Triangle 6"/>
          <p:cNvSpPr/>
          <p:nvPr userDrawn="1"/>
        </p:nvSpPr>
        <p:spPr>
          <a:xfrm>
            <a:off x="0" y="3595500"/>
            <a:ext cx="1548000" cy="1548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13"/>
          <p:cNvSpPr>
            <a:spLocks noGrp="1"/>
          </p:cNvSpPr>
          <p:nvPr>
            <p:ph sz="quarter" idx="14"/>
          </p:nvPr>
        </p:nvSpPr>
        <p:spPr>
          <a:xfrm>
            <a:off x="360363" y="972000"/>
            <a:ext cx="4104000" cy="1980000"/>
          </a:xfrm>
        </p:spPr>
        <p:txBody>
          <a:bodyPr lIns="0" tIns="0" bIns="0">
            <a:noAutofit/>
          </a:bodyPr>
          <a:lstStyle>
            <a:lvl1pPr marL="0" indent="180000">
              <a:buFont typeface="Arial"/>
              <a:buChar char="•"/>
              <a:defRPr sz="1400"/>
            </a:lvl1pPr>
            <a:lvl2pPr marL="0" indent="180000">
              <a:buFont typeface="Arial"/>
              <a:buChar char="•"/>
              <a:defRPr sz="1400">
                <a:solidFill>
                  <a:schemeClr val="tx2"/>
                </a:solidFill>
              </a:defRPr>
            </a:lvl2pPr>
            <a:lvl3pPr marL="360000" indent="-180000">
              <a:defRPr sz="1400"/>
            </a:lvl3pPr>
            <a:lvl4pPr marL="540000" indent="-180000">
              <a:defRPr sz="1400"/>
            </a:lvl4pPr>
            <a:lvl5pPr marL="720000" indent="-180000">
              <a:defRPr sz="1400"/>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3343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bleed image with text_02">
    <p:spTree>
      <p:nvGrpSpPr>
        <p:cNvPr id="1" name=""/>
        <p:cNvGrpSpPr/>
        <p:nvPr/>
      </p:nvGrpSpPr>
      <p:grpSpPr>
        <a:xfrm>
          <a:off x="0" y="0"/>
          <a:ext cx="0" cy="0"/>
          <a:chOff x="0" y="0"/>
          <a:chExt cx="0" cy="0"/>
        </a:xfrm>
      </p:grpSpPr>
      <p:sp>
        <p:nvSpPr>
          <p:cNvPr id="11" name="Picture Placeholder 10"/>
          <p:cNvSpPr>
            <a:spLocks noGrp="1"/>
          </p:cNvSpPr>
          <p:nvPr>
            <p:ph type="pic" sz="quarter" idx="16" hasCustomPrompt="1"/>
          </p:nvPr>
        </p:nvSpPr>
        <p:spPr>
          <a:xfrm>
            <a:off x="0" y="540000"/>
            <a:ext cx="9144000" cy="460800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a:lvl1pPr>
          </a:lstStyle>
          <a:p>
            <a:r>
              <a:rPr lang="en-US" dirty="0" smtClean="0"/>
              <a:t>Picture size 12.8H x 25.4W</a:t>
            </a:r>
          </a:p>
        </p:txBody>
      </p:sp>
      <p:sp>
        <p:nvSpPr>
          <p:cNvPr id="3" name="Rectangle 2"/>
          <p:cNvSpPr/>
          <p:nvPr userDrawn="1"/>
        </p:nvSpPr>
        <p:spPr>
          <a:xfrm>
            <a:off x="0" y="0"/>
            <a:ext cx="9144000" cy="540000"/>
          </a:xfrm>
          <a:prstGeom prst="rect">
            <a:avLst/>
          </a:prstGeom>
          <a:gradFill>
            <a:gsLst>
              <a:gs pos="0">
                <a:srgbClr val="003B6A"/>
              </a:gs>
              <a:gs pos="100000">
                <a:srgbClr val="005294"/>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8604000" y="0"/>
            <a:ext cx="540000" cy="540000"/>
          </a:xfrm>
          <a:prstGeom prst="rtTriangle">
            <a:avLst/>
          </a:prstGeom>
          <a:solidFill>
            <a:srgbClr val="3A9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59999" y="4584"/>
            <a:ext cx="8424364" cy="535416"/>
          </a:xfrm>
        </p:spPr>
        <p:txBody>
          <a:bodyPr lIns="0" tIns="0" rIns="0" bIns="0" anchor="ctr" anchorCtr="0">
            <a:noAutofit/>
          </a:bodyPr>
          <a:lstStyle>
            <a:lvl1pPr algn="l">
              <a:lnSpc>
                <a:spcPct val="100000"/>
              </a:lnSpc>
              <a:defRPr sz="2200" baseline="0">
                <a:solidFill>
                  <a:schemeClr val="bg1"/>
                </a:solidFill>
              </a:defRPr>
            </a:lvl1pPr>
          </a:lstStyle>
          <a:p>
            <a:r>
              <a:rPr lang="en-US" dirty="0" smtClean="0"/>
              <a:t>Sample headline on a content page size 22pt and leading 24pt</a:t>
            </a:r>
            <a:endParaRPr lang="en-US" dirty="0"/>
          </a:p>
        </p:txBody>
      </p:sp>
      <p:sp>
        <p:nvSpPr>
          <p:cNvPr id="4" name="Date Placeholder 3"/>
          <p:cNvSpPr>
            <a:spLocks noGrp="1"/>
          </p:cNvSpPr>
          <p:nvPr>
            <p:ph type="dt" sz="half" idx="10"/>
          </p:nvPr>
        </p:nvSpPr>
        <p:spPr>
          <a:xfrm>
            <a:off x="7483830" y="4788000"/>
            <a:ext cx="673977" cy="252000"/>
          </a:xfrm>
        </p:spPr>
        <p:txBody>
          <a:bodyPr lIns="0" tIns="0" rIns="0" bIns="0" anchor="b" anchorCtr="0"/>
          <a:lstStyle>
            <a:lvl1pPr>
              <a:defRPr sz="800">
                <a:solidFill>
                  <a:srgbClr val="FFFFFF"/>
                </a:solidFill>
              </a:defRPr>
            </a:lvl1pPr>
          </a:lstStyle>
          <a:p>
            <a:r>
              <a:rPr lang="ar-SA" dirty="0" smtClean="0"/>
              <a:t>31.01.14</a:t>
            </a:r>
            <a:endParaRPr lang="en-US" dirty="0"/>
          </a:p>
        </p:txBody>
      </p:sp>
      <p:sp>
        <p:nvSpPr>
          <p:cNvPr id="5" name="Footer Placeholder 4"/>
          <p:cNvSpPr>
            <a:spLocks noGrp="1"/>
          </p:cNvSpPr>
          <p:nvPr>
            <p:ph type="ftr" sz="quarter" idx="11"/>
          </p:nvPr>
        </p:nvSpPr>
        <p:spPr>
          <a:xfrm>
            <a:off x="5723231" y="4788000"/>
            <a:ext cx="1760599" cy="252000"/>
          </a:xfrm>
        </p:spPr>
        <p:txBody>
          <a:bodyPr lIns="0" tIns="0" rIns="0" bIns="0" anchor="b" anchorCtr="0"/>
          <a:lstStyle>
            <a:lvl1pPr algn="l">
              <a:defRPr sz="800">
                <a:solidFill>
                  <a:srgbClr val="FFFFFF"/>
                </a:solidFill>
              </a:defRPr>
            </a:lvl1pPr>
          </a:lstStyle>
          <a:p>
            <a:r>
              <a:rPr lang="en-US" dirty="0" smtClean="0"/>
              <a:t>© 2014 Dubai Airports</a:t>
            </a:r>
            <a:endParaRPr lang="en-US" dirty="0"/>
          </a:p>
        </p:txBody>
      </p:sp>
      <p:sp>
        <p:nvSpPr>
          <p:cNvPr id="6" name="Slide Number Placeholder 5"/>
          <p:cNvSpPr>
            <a:spLocks noGrp="1"/>
          </p:cNvSpPr>
          <p:nvPr>
            <p:ph type="sldNum" sz="quarter" idx="12"/>
          </p:nvPr>
        </p:nvSpPr>
        <p:spPr>
          <a:xfrm>
            <a:off x="8157808" y="4788000"/>
            <a:ext cx="626555" cy="252000"/>
          </a:xfrm>
        </p:spPr>
        <p:txBody>
          <a:bodyPr lIns="0" tIns="0" rIns="0" bIns="0" anchor="b" anchorCtr="0">
            <a:noAutofit/>
          </a:bodyPr>
          <a:lstStyle>
            <a:lvl1pPr>
              <a:defRPr sz="800">
                <a:solidFill>
                  <a:srgbClr val="FFFFFF"/>
                </a:solidFill>
              </a:defRPr>
            </a:lvl1pPr>
          </a:lstStyle>
          <a:p>
            <a:fld id="{39253D72-ABFD-B54E-BDE9-734A3985A36A}" type="slidenum">
              <a:rPr lang="en-US" smtClean="0"/>
              <a:pPr/>
              <a:t>‹#›</a:t>
            </a:fld>
            <a:endParaRPr lang="en-US" dirty="0"/>
          </a:p>
        </p:txBody>
      </p:sp>
      <p:sp>
        <p:nvSpPr>
          <p:cNvPr id="7" name="Right Triangle 6"/>
          <p:cNvSpPr/>
          <p:nvPr userDrawn="1"/>
        </p:nvSpPr>
        <p:spPr>
          <a:xfrm>
            <a:off x="0" y="3595500"/>
            <a:ext cx="1548000" cy="1548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icture Placeholder 11"/>
          <p:cNvSpPr>
            <a:spLocks noGrp="1"/>
          </p:cNvSpPr>
          <p:nvPr>
            <p:ph type="pic" sz="quarter" idx="17" hasCustomPrompt="1"/>
          </p:nvPr>
        </p:nvSpPr>
        <p:spPr>
          <a:xfrm>
            <a:off x="0" y="792163"/>
            <a:ext cx="4643438" cy="2339975"/>
          </a:xfrm>
          <a:solidFill>
            <a:schemeClr val="bg1">
              <a:alpha val="50000"/>
            </a:schemeClr>
          </a:solidFill>
        </p:spPr>
        <p:txBody>
          <a:bodyPr>
            <a:normAutofit/>
          </a:bodyPr>
          <a:lstStyle>
            <a:lvl1pPr marL="0" indent="0">
              <a:buNone/>
              <a:defRPr sz="1200"/>
            </a:lvl1pPr>
          </a:lstStyle>
          <a:p>
            <a:r>
              <a:rPr lang="en-US" dirty="0" smtClean="0"/>
              <a:t> </a:t>
            </a:r>
            <a:endParaRPr lang="en-US" dirty="0"/>
          </a:p>
        </p:txBody>
      </p:sp>
      <p:sp>
        <p:nvSpPr>
          <p:cNvPr id="14" name="Content Placeholder 13"/>
          <p:cNvSpPr>
            <a:spLocks noGrp="1"/>
          </p:cNvSpPr>
          <p:nvPr>
            <p:ph sz="quarter" idx="14"/>
          </p:nvPr>
        </p:nvSpPr>
        <p:spPr>
          <a:xfrm>
            <a:off x="360363" y="972000"/>
            <a:ext cx="4104000" cy="1980000"/>
          </a:xfrm>
        </p:spPr>
        <p:txBody>
          <a:bodyPr lIns="0" tIns="0" bIns="0">
            <a:noAutofit/>
          </a:bodyPr>
          <a:lstStyle>
            <a:lvl1pPr marL="0" indent="180000">
              <a:buFont typeface="Arial"/>
              <a:buChar char="•"/>
              <a:defRPr sz="1400"/>
            </a:lvl1pPr>
            <a:lvl2pPr marL="0" indent="180000">
              <a:buFont typeface="Arial"/>
              <a:buChar char="•"/>
              <a:defRPr sz="1400">
                <a:solidFill>
                  <a:schemeClr val="tx2"/>
                </a:solidFill>
              </a:defRPr>
            </a:lvl2pPr>
            <a:lvl3pPr marL="360000" indent="-180000">
              <a:defRPr sz="1400"/>
            </a:lvl3pPr>
            <a:lvl4pPr marL="540000" indent="-180000">
              <a:defRPr sz="1400"/>
            </a:lvl4pPr>
            <a:lvl5pPr marL="720000" indent="-180000">
              <a:defRPr sz="1400"/>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81950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bleed image with text_03">
    <p:spTree>
      <p:nvGrpSpPr>
        <p:cNvPr id="1" name=""/>
        <p:cNvGrpSpPr/>
        <p:nvPr/>
      </p:nvGrpSpPr>
      <p:grpSpPr>
        <a:xfrm>
          <a:off x="0" y="0"/>
          <a:ext cx="0" cy="0"/>
          <a:chOff x="0" y="0"/>
          <a:chExt cx="0" cy="0"/>
        </a:xfrm>
      </p:grpSpPr>
      <p:sp>
        <p:nvSpPr>
          <p:cNvPr id="11" name="Picture Placeholder 10"/>
          <p:cNvSpPr>
            <a:spLocks noGrp="1"/>
          </p:cNvSpPr>
          <p:nvPr>
            <p:ph type="pic" sz="quarter" idx="16" hasCustomPrompt="1"/>
          </p:nvPr>
        </p:nvSpPr>
        <p:spPr>
          <a:xfrm>
            <a:off x="0" y="540000"/>
            <a:ext cx="9144000" cy="460800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a:lvl1pPr>
          </a:lstStyle>
          <a:p>
            <a:r>
              <a:rPr lang="en-US" dirty="0" smtClean="0"/>
              <a:t>Picture size 12.8H x 25.4W</a:t>
            </a:r>
          </a:p>
        </p:txBody>
      </p:sp>
      <p:sp>
        <p:nvSpPr>
          <p:cNvPr id="3" name="Rectangle 2"/>
          <p:cNvSpPr/>
          <p:nvPr userDrawn="1"/>
        </p:nvSpPr>
        <p:spPr>
          <a:xfrm>
            <a:off x="0" y="0"/>
            <a:ext cx="9144000" cy="540000"/>
          </a:xfrm>
          <a:prstGeom prst="rect">
            <a:avLst/>
          </a:prstGeom>
          <a:gradFill>
            <a:gsLst>
              <a:gs pos="0">
                <a:srgbClr val="003B6A"/>
              </a:gs>
              <a:gs pos="100000">
                <a:srgbClr val="005294"/>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8604000" y="0"/>
            <a:ext cx="540000" cy="540000"/>
          </a:xfrm>
          <a:prstGeom prst="rtTriangle">
            <a:avLst/>
          </a:prstGeom>
          <a:solidFill>
            <a:srgbClr val="3A9B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59999" y="4584"/>
            <a:ext cx="8424364" cy="535416"/>
          </a:xfrm>
        </p:spPr>
        <p:txBody>
          <a:bodyPr lIns="0" tIns="0" rIns="0" bIns="0" anchor="ctr" anchorCtr="0">
            <a:noAutofit/>
          </a:bodyPr>
          <a:lstStyle>
            <a:lvl1pPr algn="l">
              <a:lnSpc>
                <a:spcPct val="100000"/>
              </a:lnSpc>
              <a:defRPr sz="2200" baseline="0">
                <a:solidFill>
                  <a:schemeClr val="bg1"/>
                </a:solidFill>
              </a:defRPr>
            </a:lvl1pPr>
          </a:lstStyle>
          <a:p>
            <a:r>
              <a:rPr lang="en-US" dirty="0" smtClean="0"/>
              <a:t>Sample headline on a content page size 22pt and leading 24pt</a:t>
            </a:r>
            <a:endParaRPr lang="en-US" dirty="0"/>
          </a:p>
        </p:txBody>
      </p:sp>
      <p:sp>
        <p:nvSpPr>
          <p:cNvPr id="4" name="Date Placeholder 3"/>
          <p:cNvSpPr>
            <a:spLocks noGrp="1"/>
          </p:cNvSpPr>
          <p:nvPr>
            <p:ph type="dt" sz="half" idx="10"/>
          </p:nvPr>
        </p:nvSpPr>
        <p:spPr>
          <a:xfrm>
            <a:off x="7483830" y="4788000"/>
            <a:ext cx="673977" cy="252000"/>
          </a:xfrm>
        </p:spPr>
        <p:txBody>
          <a:bodyPr lIns="0" tIns="0" rIns="0" bIns="0" anchor="b" anchorCtr="0"/>
          <a:lstStyle>
            <a:lvl1pPr>
              <a:defRPr sz="800">
                <a:solidFill>
                  <a:srgbClr val="FFFFFF"/>
                </a:solidFill>
              </a:defRPr>
            </a:lvl1pPr>
          </a:lstStyle>
          <a:p>
            <a:r>
              <a:rPr lang="ar-SA" dirty="0" smtClean="0"/>
              <a:t>31.01.14</a:t>
            </a:r>
            <a:endParaRPr lang="en-US" dirty="0"/>
          </a:p>
        </p:txBody>
      </p:sp>
      <p:sp>
        <p:nvSpPr>
          <p:cNvPr id="5" name="Footer Placeholder 4"/>
          <p:cNvSpPr>
            <a:spLocks noGrp="1"/>
          </p:cNvSpPr>
          <p:nvPr>
            <p:ph type="ftr" sz="quarter" idx="11"/>
          </p:nvPr>
        </p:nvSpPr>
        <p:spPr>
          <a:xfrm>
            <a:off x="5723231" y="4788000"/>
            <a:ext cx="1760599" cy="252000"/>
          </a:xfrm>
        </p:spPr>
        <p:txBody>
          <a:bodyPr lIns="0" tIns="0" rIns="0" bIns="0" anchor="b" anchorCtr="0"/>
          <a:lstStyle>
            <a:lvl1pPr algn="l">
              <a:defRPr sz="800">
                <a:solidFill>
                  <a:srgbClr val="FFFFFF"/>
                </a:solidFill>
              </a:defRPr>
            </a:lvl1pPr>
          </a:lstStyle>
          <a:p>
            <a:r>
              <a:rPr lang="en-US" dirty="0" smtClean="0"/>
              <a:t>© 2014 Dubai Airports</a:t>
            </a:r>
            <a:endParaRPr lang="en-US" dirty="0"/>
          </a:p>
        </p:txBody>
      </p:sp>
      <p:sp>
        <p:nvSpPr>
          <p:cNvPr id="6" name="Slide Number Placeholder 5"/>
          <p:cNvSpPr>
            <a:spLocks noGrp="1"/>
          </p:cNvSpPr>
          <p:nvPr>
            <p:ph type="sldNum" sz="quarter" idx="12"/>
          </p:nvPr>
        </p:nvSpPr>
        <p:spPr>
          <a:xfrm>
            <a:off x="8157808" y="4788000"/>
            <a:ext cx="626555" cy="252000"/>
          </a:xfrm>
        </p:spPr>
        <p:txBody>
          <a:bodyPr lIns="0" tIns="0" rIns="0" bIns="0" anchor="b" anchorCtr="0">
            <a:noAutofit/>
          </a:bodyPr>
          <a:lstStyle>
            <a:lvl1pPr>
              <a:defRPr sz="800">
                <a:solidFill>
                  <a:srgbClr val="FFFFFF"/>
                </a:solidFill>
              </a:defRPr>
            </a:lvl1pPr>
          </a:lstStyle>
          <a:p>
            <a:fld id="{39253D72-ABFD-B54E-BDE9-734A3985A36A}" type="slidenum">
              <a:rPr lang="en-US" smtClean="0"/>
              <a:pPr/>
              <a:t>‹#›</a:t>
            </a:fld>
            <a:endParaRPr lang="en-US" dirty="0"/>
          </a:p>
        </p:txBody>
      </p:sp>
      <p:sp>
        <p:nvSpPr>
          <p:cNvPr id="7" name="Right Triangle 6"/>
          <p:cNvSpPr/>
          <p:nvPr userDrawn="1"/>
        </p:nvSpPr>
        <p:spPr>
          <a:xfrm>
            <a:off x="0" y="3595500"/>
            <a:ext cx="1548000" cy="1548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7" hasCustomPrompt="1"/>
          </p:nvPr>
        </p:nvSpPr>
        <p:spPr>
          <a:xfrm>
            <a:off x="4500562" y="792163"/>
            <a:ext cx="4643438" cy="2339975"/>
          </a:xfrm>
          <a:solidFill>
            <a:schemeClr val="bg1">
              <a:alpha val="50000"/>
            </a:schemeClr>
          </a:solidFill>
        </p:spPr>
        <p:txBody>
          <a:bodyPr>
            <a:normAutofit/>
          </a:bodyPr>
          <a:lstStyle>
            <a:lvl1pPr marL="0" indent="0">
              <a:buNone/>
              <a:defRPr sz="1200"/>
            </a:lvl1pPr>
          </a:lstStyle>
          <a:p>
            <a:r>
              <a:rPr lang="en-US" dirty="0" smtClean="0"/>
              <a:t> </a:t>
            </a:r>
            <a:endParaRPr lang="en-US" dirty="0"/>
          </a:p>
        </p:txBody>
      </p:sp>
      <p:sp>
        <p:nvSpPr>
          <p:cNvPr id="14" name="Content Placeholder 13"/>
          <p:cNvSpPr>
            <a:spLocks noGrp="1"/>
          </p:cNvSpPr>
          <p:nvPr>
            <p:ph sz="quarter" idx="14"/>
          </p:nvPr>
        </p:nvSpPr>
        <p:spPr>
          <a:xfrm>
            <a:off x="4680363" y="972000"/>
            <a:ext cx="4104000" cy="1980000"/>
          </a:xfrm>
        </p:spPr>
        <p:txBody>
          <a:bodyPr lIns="0" tIns="0" bIns="0">
            <a:noAutofit/>
          </a:bodyPr>
          <a:lstStyle>
            <a:lvl1pPr marL="0" indent="180000">
              <a:buFont typeface="Arial"/>
              <a:buChar char="•"/>
              <a:defRPr sz="1400"/>
            </a:lvl1pPr>
            <a:lvl2pPr marL="0" indent="180000">
              <a:buFont typeface="Arial"/>
              <a:buChar char="•"/>
              <a:defRPr sz="1400">
                <a:solidFill>
                  <a:schemeClr val="tx2"/>
                </a:solidFill>
              </a:defRPr>
            </a:lvl2pPr>
            <a:lvl3pPr marL="360000" indent="-180000">
              <a:defRPr sz="1400"/>
            </a:lvl3pPr>
            <a:lvl4pPr marL="540000" indent="-180000">
              <a:defRPr sz="1400"/>
            </a:lvl4pPr>
            <a:lvl5pPr marL="720000" indent="-180000">
              <a:defRPr sz="1400"/>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19356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Tahoma"/>
                <a:cs typeface="Tahoma"/>
              </a:defRPr>
            </a:lvl1pPr>
          </a:lstStyle>
          <a:p>
            <a:r>
              <a:rPr lang="ar-SA" dirty="0" smtClean="0"/>
              <a:t>31.01.14</a:t>
            </a:r>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Tahoma"/>
                <a:cs typeface="Tahoma"/>
              </a:defRPr>
            </a:lvl1pPr>
          </a:lstStyle>
          <a:p>
            <a:r>
              <a:rPr lang="en-US" dirty="0" smtClean="0"/>
              <a:t>© 2014 Dubai Airports</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Tahoma"/>
                <a:cs typeface="Tahoma"/>
              </a:defRPr>
            </a:lvl1pPr>
          </a:lstStyle>
          <a:p>
            <a:fld id="{39253D72-ABFD-B54E-BDE9-734A3985A36A}" type="slidenum">
              <a:rPr lang="en-US" smtClean="0"/>
              <a:pPr/>
              <a:t>‹#›</a:t>
            </a:fld>
            <a:endParaRPr lang="en-US" dirty="0"/>
          </a:p>
        </p:txBody>
      </p:sp>
    </p:spTree>
    <p:extLst>
      <p:ext uri="{BB962C8B-B14F-4D97-AF65-F5344CB8AC3E}">
        <p14:creationId xmlns:p14="http://schemas.microsoft.com/office/powerpoint/2010/main" val="257064685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9" r:id="rId3"/>
    <p:sldLayoutId id="2147483661" r:id="rId4"/>
    <p:sldLayoutId id="2147483664" r:id="rId5"/>
    <p:sldLayoutId id="2147483665" r:id="rId6"/>
    <p:sldLayoutId id="2147483666" r:id="rId7"/>
    <p:sldLayoutId id="2147483667" r:id="rId8"/>
    <p:sldLayoutId id="2147483668" r:id="rId9"/>
    <p:sldLayoutId id="2147483662" r:id="rId10"/>
    <p:sldLayoutId id="2147483663"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457200" rtl="0" eaLnBrk="1" latinLnBrk="0" hangingPunct="1">
        <a:spcBef>
          <a:spcPct val="0"/>
        </a:spcBef>
        <a:buNone/>
        <a:defRPr sz="4000" kern="1200">
          <a:solidFill>
            <a:schemeClr val="tx1"/>
          </a:solidFill>
          <a:latin typeface="Tahoma"/>
          <a:ea typeface="+mj-ea"/>
          <a:cs typeface="Tahom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ahoma"/>
          <a:ea typeface="+mn-ea"/>
          <a:cs typeface="Tahoma"/>
        </a:defRPr>
      </a:lvl1pPr>
      <a:lvl2pPr marL="742950" indent="-285750" algn="l" defTabSz="457200" rtl="0" eaLnBrk="1" latinLnBrk="0" hangingPunct="1">
        <a:spcBef>
          <a:spcPct val="20000"/>
        </a:spcBef>
        <a:buFont typeface="Arial"/>
        <a:buChar char="–"/>
        <a:defRPr sz="2800" kern="1200">
          <a:solidFill>
            <a:schemeClr val="tx1"/>
          </a:solidFill>
          <a:latin typeface="Tahoma"/>
          <a:ea typeface="+mn-ea"/>
          <a:cs typeface="Tahoma"/>
        </a:defRPr>
      </a:lvl2pPr>
      <a:lvl3pPr marL="1143000" indent="-228600" algn="l" defTabSz="457200" rtl="0" eaLnBrk="1" latinLnBrk="0" hangingPunct="1">
        <a:spcBef>
          <a:spcPct val="20000"/>
        </a:spcBef>
        <a:buFont typeface="Arial"/>
        <a:buChar char="•"/>
        <a:defRPr sz="2400"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2000" kern="1200">
          <a:solidFill>
            <a:schemeClr val="tx1"/>
          </a:solidFill>
          <a:latin typeface="Tahoma"/>
          <a:ea typeface="+mn-ea"/>
          <a:cs typeface="Tahoma"/>
        </a:defRPr>
      </a:lvl4pPr>
      <a:lvl5pPr marL="2057400" indent="-228600" algn="l" defTabSz="457200" rtl="0" eaLnBrk="1" latinLnBrk="0" hangingPunct="1">
        <a:spcBef>
          <a:spcPct val="20000"/>
        </a:spcBef>
        <a:buFont typeface="Arial"/>
        <a:buChar char="»"/>
        <a:defRPr sz="20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dubaiairports.ae/images/default-source/media-centre-images/airside/dxb-airside---17.jpg?sfvrsn=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41433" t="29135" r="-1" b="5172"/>
          <a:stretch/>
        </p:blipFill>
        <p:spPr bwMode="auto">
          <a:xfrm>
            <a:off x="1" y="1"/>
            <a:ext cx="917129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5266" y="217790"/>
            <a:ext cx="2229134" cy="733102"/>
          </a:xfrm>
          <a:prstGeom prst="rect">
            <a:avLst/>
          </a:prstGeom>
        </p:spPr>
      </p:pic>
      <p:sp>
        <p:nvSpPr>
          <p:cNvPr id="9" name="TextBox 8"/>
          <p:cNvSpPr txBox="1"/>
          <p:nvPr/>
        </p:nvSpPr>
        <p:spPr>
          <a:xfrm>
            <a:off x="-3414" y="2637483"/>
            <a:ext cx="8369491" cy="2215991"/>
          </a:xfrm>
          <a:prstGeom prst="rect">
            <a:avLst/>
          </a:prstGeom>
          <a:solidFill>
            <a:schemeClr val="tx2">
              <a:lumMod val="50000"/>
              <a:alpha val="40000"/>
            </a:schemeClr>
          </a:solidFill>
        </p:spPr>
        <p:txBody>
          <a:bodyPr wrap="square" rtlCol="0">
            <a:spAutoFit/>
          </a:bodyPr>
          <a:lstStyle/>
          <a:p>
            <a:r>
              <a:rPr lang="en-US" sz="6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Building the Future</a:t>
            </a:r>
          </a:p>
          <a:p>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Paul Griffiths</a:t>
            </a:r>
          </a:p>
          <a:p>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Chief Executive Officer </a:t>
            </a:r>
          </a:p>
          <a:p>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Dubai Airports</a:t>
            </a:r>
          </a:p>
        </p:txBody>
      </p:sp>
      <p:sp>
        <p:nvSpPr>
          <p:cNvPr id="2" name="TextBox 1"/>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1894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2562" y="190494"/>
            <a:ext cx="2229134" cy="733102"/>
          </a:xfrm>
          <a:prstGeom prst="rect">
            <a:avLst/>
          </a:prstGeom>
        </p:spPr>
      </p:pic>
      <p:pic>
        <p:nvPicPr>
          <p:cNvPr id="1026" name="Picture 2" descr="http://cdn.lightgalleries.net/4bd5ec0f44d0a/images/india037-2.jpg"/>
          <p:cNvPicPr>
            <a:picLocks noChangeAspect="1" noChangeArrowheads="1"/>
          </p:cNvPicPr>
          <p:nvPr/>
        </p:nvPicPr>
        <p:blipFill rotWithShape="1">
          <a:blip r:embed="rId4">
            <a:extLst>
              <a:ext uri="{28A0092B-C50C-407E-A947-70E740481C1C}">
                <a14:useLocalDpi xmlns:a14="http://schemas.microsoft.com/office/drawing/2010/main" val="0"/>
              </a:ext>
            </a:extLst>
          </a:blip>
          <a:srcRect l="4383" t="19282"/>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2130" y="192766"/>
            <a:ext cx="2229134" cy="733102"/>
          </a:xfrm>
          <a:prstGeom prst="rect">
            <a:avLst/>
          </a:prstGeom>
        </p:spPr>
      </p:pic>
      <p:sp>
        <p:nvSpPr>
          <p:cNvPr id="7" name="TextBox 6"/>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0293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798" t="3262" r="6231"/>
          <a:stretch/>
        </p:blipFill>
        <p:spPr>
          <a:xfrm>
            <a:off x="-1" y="0"/>
            <a:ext cx="9144001" cy="5143500"/>
          </a:xfrm>
          <a:prstGeom prst="rect">
            <a:avLst/>
          </a:prstGeom>
        </p:spPr>
      </p:pic>
      <p:sp>
        <p:nvSpPr>
          <p:cNvPr id="2" name="TextBox 1"/>
          <p:cNvSpPr txBox="1"/>
          <p:nvPr/>
        </p:nvSpPr>
        <p:spPr>
          <a:xfrm>
            <a:off x="15920" y="3195820"/>
            <a:ext cx="6330287" cy="1477328"/>
          </a:xfrm>
          <a:prstGeom prst="rect">
            <a:avLst/>
          </a:prstGeom>
          <a:solidFill>
            <a:schemeClr val="tx2">
              <a:lumMod val="50000"/>
              <a:alpha val="41000"/>
            </a:schemeClr>
          </a:solidFill>
        </p:spPr>
        <p:txBody>
          <a:bodyPr wrap="square" rtlCol="0">
            <a:spAutoFit/>
          </a:bodyPr>
          <a:lstStyle/>
          <a:p>
            <a:r>
              <a:rPr lang="en-US" sz="5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DWC</a:t>
            </a:r>
            <a:r>
              <a:rPr lang="en-US" sz="54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a:p>
            <a:r>
              <a:rPr lang="en-US"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Think Big, Think Different</a:t>
            </a:r>
            <a:endParaRPr lang="en-US" sz="4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2562" y="190494"/>
            <a:ext cx="2229134" cy="733102"/>
          </a:xfrm>
          <a:prstGeom prst="rect">
            <a:avLst/>
          </a:prstGeom>
        </p:spPr>
      </p:pic>
      <p:sp>
        <p:nvSpPr>
          <p:cNvPr id="7" name="TextBox 6"/>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148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6211"/>
          <a:stretch/>
        </p:blipFill>
        <p:spPr>
          <a:xfrm>
            <a:off x="0" y="0"/>
            <a:ext cx="9144000" cy="5143500"/>
          </a:xfrm>
          <a:prstGeom prst="rect">
            <a:avLst/>
          </a:prstGeom>
        </p:spPr>
      </p:pic>
      <p:sp>
        <p:nvSpPr>
          <p:cNvPr id="7" name="TextBox 6"/>
          <p:cNvSpPr txBox="1"/>
          <p:nvPr/>
        </p:nvSpPr>
        <p:spPr>
          <a:xfrm>
            <a:off x="29569" y="3218312"/>
            <a:ext cx="6466766" cy="1477328"/>
          </a:xfrm>
          <a:prstGeom prst="rect">
            <a:avLst/>
          </a:prstGeom>
          <a:solidFill>
            <a:schemeClr val="tx2">
              <a:lumMod val="50000"/>
              <a:alpha val="41000"/>
            </a:schemeClr>
          </a:solidFill>
        </p:spPr>
        <p:txBody>
          <a:bodyPr wrap="square" rtlCol="0">
            <a:spAutoFit/>
          </a:bodyPr>
          <a:lstStyle/>
          <a:p>
            <a:r>
              <a:rPr lang="en-US" sz="5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DWC Capacity:</a:t>
            </a:r>
          </a:p>
          <a:p>
            <a:r>
              <a:rPr lang="en-US"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120 million, to 240 million</a:t>
            </a:r>
            <a:endPar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8914" y="190494"/>
            <a:ext cx="2229134" cy="733102"/>
          </a:xfrm>
          <a:prstGeom prst="rect">
            <a:avLst/>
          </a:prstGeom>
        </p:spPr>
      </p:pic>
      <p:sp>
        <p:nvSpPr>
          <p:cNvPr id="6" name="TextBox 5"/>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616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883"/>
          <a:stretch/>
        </p:blipFill>
        <p:spPr>
          <a:xfrm>
            <a:off x="0" y="0"/>
            <a:ext cx="9144000" cy="5208241"/>
          </a:xfrm>
          <a:prstGeom prst="rect">
            <a:avLst/>
          </a:prstGeom>
          <a:scene3d>
            <a:camera prst="orthographicFront">
              <a:rot lat="0" lon="10800000" rev="0"/>
            </a:camera>
            <a:lightRig rig="threePt" dir="t"/>
          </a:scene3d>
        </p:spPr>
      </p:pic>
      <p:sp>
        <p:nvSpPr>
          <p:cNvPr id="7" name="TextBox 6"/>
          <p:cNvSpPr txBox="1"/>
          <p:nvPr/>
        </p:nvSpPr>
        <p:spPr>
          <a:xfrm>
            <a:off x="15919" y="3160255"/>
            <a:ext cx="6289347" cy="1477328"/>
          </a:xfrm>
          <a:prstGeom prst="rect">
            <a:avLst/>
          </a:prstGeom>
          <a:solidFill>
            <a:schemeClr val="tx2">
              <a:lumMod val="50000"/>
              <a:alpha val="41000"/>
            </a:schemeClr>
          </a:solidFill>
        </p:spPr>
        <p:txBody>
          <a:bodyPr wrap="square" rtlCol="0">
            <a:spAutoFit/>
          </a:bodyPr>
          <a:lstStyle/>
          <a:p>
            <a:r>
              <a:rPr lang="en-US" sz="5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DWC next phase: </a:t>
            </a:r>
          </a:p>
          <a:p>
            <a:r>
              <a:rPr lang="en-US"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$32 billion investment</a:t>
            </a:r>
            <a:endPar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5266" y="217790"/>
            <a:ext cx="2229134" cy="733102"/>
          </a:xfrm>
          <a:prstGeom prst="rect">
            <a:avLst/>
          </a:prstGeom>
        </p:spPr>
      </p:pic>
      <p:sp>
        <p:nvSpPr>
          <p:cNvPr id="8" name="TextBox 7"/>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08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266" y="217790"/>
            <a:ext cx="2229134" cy="733102"/>
          </a:xfrm>
          <a:prstGeom prst="rect">
            <a:avLst/>
          </a:prstGeom>
        </p:spPr>
      </p:pic>
      <p:pic>
        <p:nvPicPr>
          <p:cNvPr id="5" name="Picture 4" descr="d:\Users\vp-eugene\Desktop\Advertising &amp; Media\Advertising Images 2013\Tag Heuer.JPG"/>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6150" t="36676" r="17924" b="15832"/>
          <a:stretch/>
        </p:blipFill>
        <p:spPr bwMode="auto">
          <a:xfrm>
            <a:off x="0" y="1"/>
            <a:ext cx="9143999" cy="5143499"/>
          </a:xfrm>
          <a:prstGeom prst="rect">
            <a:avLst/>
          </a:prstGeom>
          <a:noFill/>
          <a:ln>
            <a:noFill/>
          </a:ln>
        </p:spPr>
      </p:pic>
      <p:sp>
        <p:nvSpPr>
          <p:cNvPr id="9" name="TextBox 8"/>
          <p:cNvSpPr txBox="1"/>
          <p:nvPr/>
        </p:nvSpPr>
        <p:spPr>
          <a:xfrm>
            <a:off x="18211" y="2306921"/>
            <a:ext cx="8620818" cy="2569934"/>
          </a:xfrm>
          <a:prstGeom prst="rect">
            <a:avLst/>
          </a:prstGeom>
          <a:solidFill>
            <a:schemeClr val="tx2">
              <a:lumMod val="50000"/>
              <a:alpha val="41000"/>
            </a:schemeClr>
          </a:solidFill>
        </p:spPr>
        <p:txBody>
          <a:bodyPr wrap="square" rtlCol="0">
            <a:spAutoFit/>
          </a:bodyPr>
          <a:lstStyle/>
          <a:p>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Contribution to Dubai’s economy</a:t>
            </a:r>
          </a:p>
          <a:p>
            <a:endParaRPr lang="en-US" sz="9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4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2013: </a:t>
            </a:r>
          </a:p>
          <a:p>
            <a:r>
              <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26.7 billion (27%)</a:t>
            </a:r>
          </a:p>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416,500 jobs (21%)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7538" y="206414"/>
            <a:ext cx="2229134" cy="733102"/>
          </a:xfrm>
          <a:prstGeom prst="rect">
            <a:avLst/>
          </a:prstGeom>
        </p:spPr>
      </p:pic>
      <p:sp>
        <p:nvSpPr>
          <p:cNvPr id="10" name="TextBox 9"/>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3653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7538" y="206414"/>
            <a:ext cx="2229134" cy="733102"/>
          </a:xfrm>
          <a:prstGeom prst="rect">
            <a:avLst/>
          </a:prstGeom>
        </p:spPr>
      </p:pic>
      <p:pic>
        <p:nvPicPr>
          <p:cNvPr id="3074" name="Picture 2" descr="http://www.businessnewsdaily.com/images/i/000/004/021/original/wearable-tech.jpg?1370448413"/>
          <p:cNvPicPr>
            <a:picLocks noChangeAspect="1" noChangeArrowheads="1"/>
          </p:cNvPicPr>
          <p:nvPr/>
        </p:nvPicPr>
        <p:blipFill rotWithShape="1">
          <a:blip r:embed="rId4">
            <a:extLst>
              <a:ext uri="{28A0092B-C50C-407E-A947-70E740481C1C}">
                <a14:useLocalDpi xmlns:a14="http://schemas.microsoft.com/office/drawing/2010/main" val="0"/>
              </a:ext>
            </a:extLst>
          </a:blip>
          <a:srcRect t="5183" b="27552"/>
          <a:stretch/>
        </p:blipFill>
        <p:spPr bwMode="auto">
          <a:xfrm>
            <a:off x="0" y="1"/>
            <a:ext cx="9144000" cy="51452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197" y="2252334"/>
            <a:ext cx="8689074" cy="2569934"/>
          </a:xfrm>
          <a:prstGeom prst="rect">
            <a:avLst/>
          </a:prstGeom>
          <a:solidFill>
            <a:schemeClr val="tx2">
              <a:lumMod val="50000"/>
              <a:alpha val="41000"/>
            </a:schemeClr>
          </a:solidFill>
        </p:spPr>
        <p:txBody>
          <a:bodyPr wrap="square" rtlCol="0">
            <a:spAutoFit/>
          </a:bodyPr>
          <a:lstStyle/>
          <a:p>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Contribution to Dubai’s economy</a:t>
            </a:r>
          </a:p>
          <a:p>
            <a:endParaRPr lang="en-US" sz="9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4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2030:</a:t>
            </a:r>
          </a:p>
          <a:p>
            <a:r>
              <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88.1 </a:t>
            </a:r>
            <a:r>
              <a:rPr lang="en-US"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bn</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 (44.7%) , </a:t>
            </a:r>
            <a:endPar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1,194,700 </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jobs (35.1</a:t>
            </a:r>
            <a:r>
              <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458" y="181390"/>
            <a:ext cx="2229134" cy="733102"/>
          </a:xfrm>
          <a:prstGeom prst="rect">
            <a:avLst/>
          </a:prstGeom>
        </p:spPr>
      </p:pic>
      <p:sp>
        <p:nvSpPr>
          <p:cNvPr id="12" name="TextBox 11"/>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5888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95532" y="4490113"/>
            <a:ext cx="3589361"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aul.griffiths@dubaiairports.ae</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544" t="12954" r="1047" b="4764"/>
          <a:stretch/>
        </p:blipFill>
        <p:spPr>
          <a:xfrm flipH="1">
            <a:off x="0" y="0"/>
            <a:ext cx="9157662" cy="5143500"/>
          </a:xfrm>
          <a:prstGeom prst="rect">
            <a:avLst/>
          </a:prstGeom>
        </p:spPr>
      </p:pic>
      <p:sp>
        <p:nvSpPr>
          <p:cNvPr id="8" name="TextBox 7"/>
          <p:cNvSpPr txBox="1"/>
          <p:nvPr/>
        </p:nvSpPr>
        <p:spPr>
          <a:xfrm>
            <a:off x="15920" y="3272606"/>
            <a:ext cx="3237932" cy="769441"/>
          </a:xfrm>
          <a:prstGeom prst="rect">
            <a:avLst/>
          </a:prstGeom>
          <a:solidFill>
            <a:schemeClr val="tx2">
              <a:lumMod val="50000"/>
              <a:alpha val="41000"/>
            </a:schemeClr>
          </a:solidFill>
        </p:spPr>
        <p:txBody>
          <a:bodyPr wrap="square" rtlCol="0">
            <a:spAutoFit/>
          </a:bodyPr>
          <a:lstStyle/>
          <a:p>
            <a:r>
              <a:rPr lang="en-US" sz="4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Thank you</a:t>
            </a:r>
          </a:p>
        </p:txBody>
      </p:sp>
      <p:sp>
        <p:nvSpPr>
          <p:cNvPr id="10" name="TextBox 9"/>
          <p:cNvSpPr txBox="1"/>
          <p:nvPr/>
        </p:nvSpPr>
        <p:spPr>
          <a:xfrm>
            <a:off x="111452" y="4860876"/>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111452" y="4492385"/>
            <a:ext cx="3589361"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aul.griffiths@dubaiairports.ae</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8914" y="176846"/>
            <a:ext cx="2229134" cy="733102"/>
          </a:xfrm>
          <a:prstGeom prst="rect">
            <a:avLst/>
          </a:prstGeom>
        </p:spPr>
      </p:pic>
    </p:spTree>
    <p:extLst>
      <p:ext uri="{BB962C8B-B14F-4D97-AF65-F5344CB8AC3E}">
        <p14:creationId xmlns:p14="http://schemas.microsoft.com/office/powerpoint/2010/main" val="195229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dubaiairports.ae/images/default-source/media-centre-images/airside/dxb-airside---17.jpg?sfvrsn=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41433" t="29135" r="-1" b="5172"/>
          <a:stretch/>
        </p:blipFill>
        <p:spPr bwMode="auto">
          <a:xfrm>
            <a:off x="1" y="1"/>
            <a:ext cx="917129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5266" y="217790"/>
            <a:ext cx="2229134" cy="733102"/>
          </a:xfrm>
          <a:prstGeom prst="rect">
            <a:avLst/>
          </a:prstGeom>
        </p:spPr>
      </p:pic>
      <p:sp>
        <p:nvSpPr>
          <p:cNvPr id="8" name="TextBox 7"/>
          <p:cNvSpPr txBox="1"/>
          <p:nvPr/>
        </p:nvSpPr>
        <p:spPr>
          <a:xfrm>
            <a:off x="1" y="1520059"/>
            <a:ext cx="6922831" cy="1508105"/>
          </a:xfrm>
          <a:prstGeom prst="rect">
            <a:avLst/>
          </a:prstGeom>
          <a:solidFill>
            <a:schemeClr val="tx2">
              <a:lumMod val="50000"/>
              <a:alpha val="40000"/>
            </a:schemeClr>
          </a:solidFill>
        </p:spPr>
        <p:txBody>
          <a:bodyPr wrap="square" rtlCol="0">
            <a:spAutoFit/>
          </a:bodyPr>
          <a:lstStyle/>
          <a:p>
            <a:r>
              <a:rPr lang="en-US" sz="4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Dubai International </a:t>
            </a:r>
          </a:p>
          <a:p>
            <a: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International Passenger Ranking</a:t>
            </a:r>
            <a:endParaRPr lang="en-US"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endParaRPr lang="en-US" sz="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endParaRPr lang="en-US" sz="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0" y="3028164"/>
            <a:ext cx="6922831" cy="892552"/>
          </a:xfrm>
          <a:prstGeom prst="rect">
            <a:avLst/>
          </a:prstGeom>
          <a:solidFill>
            <a:schemeClr val="tx2">
              <a:lumMod val="50000"/>
              <a:alpha val="40000"/>
            </a:schemeClr>
          </a:solidFill>
        </p:spPr>
        <p:txBody>
          <a:bodyPr wrap="square" rtlCol="0">
            <a:spAutoFit/>
          </a:bodyPr>
          <a:lstStyle/>
          <a:p>
            <a:r>
              <a:rPr lang="en-US" sz="4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1993: 44</a:t>
            </a:r>
            <a:r>
              <a:rPr lang="en-US" sz="4400" b="1" baseline="300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a:r>
          </a:p>
          <a:p>
            <a:endParaRPr lang="en-US" sz="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 y="3920716"/>
            <a:ext cx="6922831" cy="769441"/>
          </a:xfrm>
          <a:prstGeom prst="rect">
            <a:avLst/>
          </a:prstGeom>
          <a:solidFill>
            <a:schemeClr val="tx2">
              <a:lumMod val="50000"/>
              <a:alpha val="40000"/>
            </a:schemeClr>
          </a:solidFill>
        </p:spPr>
        <p:txBody>
          <a:bodyPr wrap="square" rtlCol="0">
            <a:spAutoFit/>
          </a:bodyPr>
          <a:lstStyle/>
          <a:p>
            <a:r>
              <a:rPr lang="en-US" sz="4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2014: 1</a:t>
            </a:r>
            <a:r>
              <a:rPr lang="en-US" sz="4400" b="1" baseline="300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a:t>
            </a:r>
            <a:r>
              <a:rPr lang="en-US" sz="44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4400" b="1" baseline="300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9044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dubaiairports.ae/images/default-source/media-centre-images/airside/dxb-airside---17.jpg?sfvrsn=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41433" t="29135" r="-1" b="5172"/>
          <a:stretch/>
        </p:blipFill>
        <p:spPr bwMode="auto">
          <a:xfrm>
            <a:off x="1" y="1"/>
            <a:ext cx="917129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5266" y="217790"/>
            <a:ext cx="2229134" cy="733102"/>
          </a:xfrm>
          <a:prstGeom prst="rect">
            <a:avLst/>
          </a:prstGeom>
        </p:spPr>
      </p:pic>
      <p:sp>
        <p:nvSpPr>
          <p:cNvPr id="7" name="TextBox 6"/>
          <p:cNvSpPr txBox="1"/>
          <p:nvPr/>
        </p:nvSpPr>
        <p:spPr>
          <a:xfrm>
            <a:off x="0" y="3231633"/>
            <a:ext cx="6704547" cy="1446550"/>
          </a:xfrm>
          <a:prstGeom prst="rect">
            <a:avLst/>
          </a:prstGeom>
          <a:solidFill>
            <a:schemeClr val="tx2">
              <a:lumMod val="50000"/>
              <a:alpha val="40000"/>
            </a:schemeClr>
          </a:solidFill>
        </p:spPr>
        <p:txBody>
          <a:bodyPr wrap="square" rtlCol="0">
            <a:spAutoFit/>
          </a:bodyPr>
          <a:lstStyle/>
          <a:p>
            <a:r>
              <a:rPr lang="en-US" sz="60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71.8 Million </a:t>
            </a:r>
          </a:p>
          <a:p>
            <a:r>
              <a:rPr lang="en-US"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a:t>
            </a:r>
            <a:r>
              <a:rPr lang="en-US" sz="28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nternational Passengers </a:t>
            </a:r>
            <a:r>
              <a:rPr lang="en-US" sz="1600" b="1"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(Forecast  2014)</a:t>
            </a:r>
            <a:endParaRPr lang="en-US" sz="1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5079" y="1114668"/>
            <a:ext cx="6339468" cy="18196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021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Users\vp-eugene\Desktop\DXB Old Photos\ca-escalators[1].jpg"/>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6269" t="37552"/>
          <a:stretch/>
        </p:blipFill>
        <p:spPr bwMode="auto">
          <a:xfrm>
            <a:off x="-17418" y="-1"/>
            <a:ext cx="9161418" cy="5143501"/>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2272" y="3032042"/>
            <a:ext cx="6535006" cy="1692771"/>
          </a:xfrm>
          <a:prstGeom prst="rect">
            <a:avLst/>
          </a:prstGeom>
          <a:solidFill>
            <a:schemeClr val="tx2">
              <a:lumMod val="50000"/>
              <a:alpha val="41000"/>
            </a:schemeClr>
          </a:solidFill>
        </p:spPr>
        <p:txBody>
          <a:bodyPr wrap="square" rtlCol="0">
            <a:spAutoFit/>
          </a:bodyPr>
          <a:lstStyle/>
          <a:p>
            <a:r>
              <a:rPr lang="en-US" sz="4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Dubai International:</a:t>
            </a:r>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4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6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Adapt and Grow</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5266" y="217790"/>
            <a:ext cx="2229134" cy="733102"/>
          </a:xfrm>
          <a:prstGeom prst="rect">
            <a:avLst/>
          </a:prstGeom>
        </p:spPr>
      </p:pic>
      <p:sp>
        <p:nvSpPr>
          <p:cNvPr id="5" name="TextBox 4"/>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519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266" y="217790"/>
            <a:ext cx="2229134" cy="73310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7538" y="220062"/>
            <a:ext cx="2229134" cy="733102"/>
          </a:xfrm>
          <a:prstGeom prst="rect">
            <a:avLst/>
          </a:prstGeom>
        </p:spPr>
      </p:pic>
      <p:pic>
        <p:nvPicPr>
          <p:cNvPr id="7" name="Picture 6" descr="D:\Users\vp-eugene\AppData\Local\Microsoft\Windows\Temporary Internet Files\Content.Word\5 car Final.jpg"/>
          <p:cNvPicPr/>
          <p:nvPr/>
        </p:nvPicPr>
        <p:blipFill rotWithShape="1">
          <a:blip r:embed="rId4">
            <a:extLst>
              <a:ext uri="{28A0092B-C50C-407E-A947-70E740481C1C}">
                <a14:useLocalDpi xmlns:a14="http://schemas.microsoft.com/office/drawing/2010/main" val="0"/>
              </a:ext>
            </a:extLst>
          </a:blip>
          <a:srcRect l="7910" t="15286" r="7279"/>
          <a:stretch/>
        </p:blipFill>
        <p:spPr bwMode="auto">
          <a:xfrm>
            <a:off x="1" y="0"/>
            <a:ext cx="9144000" cy="5143501"/>
          </a:xfrm>
          <a:prstGeom prst="rect">
            <a:avLst/>
          </a:prstGeom>
          <a:noFill/>
          <a:ln>
            <a:no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7538" y="220062"/>
            <a:ext cx="2229134" cy="733102"/>
          </a:xfrm>
          <a:prstGeom prst="rect">
            <a:avLst/>
          </a:prstGeom>
        </p:spPr>
      </p:pic>
      <p:sp>
        <p:nvSpPr>
          <p:cNvPr id="13" name="TextBox 12"/>
          <p:cNvSpPr txBox="1"/>
          <p:nvPr/>
        </p:nvSpPr>
        <p:spPr>
          <a:xfrm>
            <a:off x="5682" y="2544342"/>
            <a:ext cx="8296702" cy="2246769"/>
          </a:xfrm>
          <a:prstGeom prst="rect">
            <a:avLst/>
          </a:prstGeom>
          <a:solidFill>
            <a:schemeClr val="tx2">
              <a:lumMod val="50000"/>
              <a:alpha val="41000"/>
            </a:schemeClr>
          </a:solidFill>
        </p:spPr>
        <p:txBody>
          <a:bodyPr wrap="square" rtlCol="0">
            <a:spAutoFit/>
          </a:bodyPr>
          <a:lstStyle/>
          <a:p>
            <a:pPr algn="just"/>
            <a:r>
              <a:rPr lang="en-US" sz="4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Dubai International:</a:t>
            </a:r>
          </a:p>
          <a:p>
            <a:pPr algn="just"/>
            <a:r>
              <a:rPr lang="en-US" sz="6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Concourse D</a:t>
            </a:r>
            <a:r>
              <a:rPr lang="en-US" sz="6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6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(2015)</a:t>
            </a:r>
          </a:p>
          <a:p>
            <a:pPr algn="just"/>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F</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inal stage of </a:t>
            </a:r>
            <a:r>
              <a:rPr lang="en-US"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US$7.8bn</a:t>
            </a:r>
            <a:r>
              <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investment </a:t>
            </a:r>
            <a:r>
              <a:rPr lang="en-US" sz="24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programme</a:t>
            </a:r>
            <a:endParaRPr lang="en-US"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9107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thmag.com/wp-content/uploads/2012/10/jump-1024x798.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3606" b="1849"/>
          <a:stretch/>
        </p:blipFill>
        <p:spPr bwMode="auto">
          <a:xfrm>
            <a:off x="-31845" y="0"/>
            <a:ext cx="9175845" cy="5148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5266" y="217790"/>
            <a:ext cx="2229134" cy="733102"/>
          </a:xfrm>
          <a:prstGeom prst="rect">
            <a:avLst/>
          </a:prstGeom>
        </p:spPr>
      </p:pic>
      <p:sp>
        <p:nvSpPr>
          <p:cNvPr id="4" name="TextBox 3"/>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51816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266" y="217790"/>
            <a:ext cx="2229134" cy="733102"/>
          </a:xfrm>
          <a:prstGeom prst="rect">
            <a:avLst/>
          </a:prstGeom>
        </p:spPr>
      </p:pic>
      <p:pic>
        <p:nvPicPr>
          <p:cNvPr id="2050" name="Picture 2" descr="http://www.sportal.de/photos/14/10/resize/alan-eustace-30935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13835"/>
          <a:stretch/>
        </p:blipFill>
        <p:spPr bwMode="auto">
          <a:xfrm>
            <a:off x="1" y="0"/>
            <a:ext cx="914399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1186" y="192766"/>
            <a:ext cx="2229134" cy="733102"/>
          </a:xfrm>
          <a:prstGeom prst="rect">
            <a:avLst/>
          </a:prstGeom>
        </p:spPr>
      </p:pic>
      <p:sp>
        <p:nvSpPr>
          <p:cNvPr id="5" name="TextBox 4"/>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1346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ibnet.nl/files/bonnier-ill/pictures/moon_3.jpg"/>
          <p:cNvPicPr>
            <a:picLocks noChangeAspect="1" noChangeArrowheads="1"/>
          </p:cNvPicPr>
          <p:nvPr/>
        </p:nvPicPr>
        <p:blipFill rotWithShape="1">
          <a:blip r:embed="rId3">
            <a:extLst>
              <a:ext uri="{28A0092B-C50C-407E-A947-70E740481C1C}">
                <a14:useLocalDpi xmlns:a14="http://schemas.microsoft.com/office/drawing/2010/main" val="0"/>
              </a:ext>
            </a:extLst>
          </a:blip>
          <a:srcRect t="2" b="15550"/>
          <a:stretch/>
        </p:blipFill>
        <p:spPr bwMode="auto">
          <a:xfrm>
            <a:off x="0" y="0"/>
            <a:ext cx="9144000" cy="514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2130" y="192766"/>
            <a:ext cx="2229134" cy="733102"/>
          </a:xfrm>
          <a:prstGeom prst="rect">
            <a:avLst/>
          </a:prstGeom>
        </p:spPr>
      </p:pic>
      <p:sp>
        <p:nvSpPr>
          <p:cNvPr id="9" name="TextBox 8"/>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2" descr="http://www.thedailycrate.com/wp-content/uploads/2014/01/Blog-NASA-AGC-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51" y="925868"/>
            <a:ext cx="3089261" cy="33947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019263" y="1494971"/>
            <a:ext cx="4689307" cy="3046988"/>
          </a:xfrm>
          <a:prstGeom prst="rect">
            <a:avLst/>
          </a:prstGeom>
          <a:solidFill>
            <a:schemeClr val="bg1">
              <a:alpha val="49000"/>
            </a:schemeClr>
          </a:solidFill>
        </p:spPr>
        <p:txBody>
          <a:bodyPr wrap="square">
            <a:spAutoFit/>
          </a:bodyPr>
          <a:lstStyle/>
          <a:p>
            <a:pPr fontAlgn="base"/>
            <a:r>
              <a:rPr lang="en-US" sz="2400" b="1" dirty="0"/>
              <a:t>Apollo Guidance Computer (AGC)</a:t>
            </a:r>
          </a:p>
          <a:p>
            <a:pPr fontAlgn="base"/>
            <a:r>
              <a:rPr lang="en-US" sz="2400" b="1" dirty="0"/>
              <a:t>Dimensions</a:t>
            </a:r>
            <a:r>
              <a:rPr lang="en-US" sz="2400" dirty="0"/>
              <a:t>: 24 x 12.5 x 6.5 inches</a:t>
            </a:r>
            <a:br>
              <a:rPr lang="en-US" sz="2400" dirty="0"/>
            </a:br>
            <a:r>
              <a:rPr lang="en-US" sz="2400" b="1" dirty="0"/>
              <a:t>Weight</a:t>
            </a:r>
            <a:r>
              <a:rPr lang="en-US" sz="2400" dirty="0"/>
              <a:t>: 70 pounds</a:t>
            </a:r>
            <a:br>
              <a:rPr lang="en-US" sz="2400" dirty="0"/>
            </a:br>
            <a:r>
              <a:rPr lang="en-US" sz="2400" b="1" dirty="0"/>
              <a:t>Processor speed</a:t>
            </a:r>
            <a:r>
              <a:rPr lang="en-US" sz="2400" dirty="0"/>
              <a:t>: 1 MHz</a:t>
            </a:r>
            <a:br>
              <a:rPr lang="en-US" sz="2400" dirty="0"/>
            </a:br>
            <a:r>
              <a:rPr lang="en-US" sz="2400" b="1" dirty="0"/>
              <a:t>Memory</a:t>
            </a:r>
            <a:r>
              <a:rPr lang="en-US" sz="2400" dirty="0"/>
              <a:t>: 2,048 words (32,768 bits or roughly 4kB)</a:t>
            </a:r>
            <a:br>
              <a:rPr lang="en-US" sz="2400" dirty="0"/>
            </a:br>
            <a:r>
              <a:rPr lang="en-US" sz="2400" b="1" dirty="0"/>
              <a:t>Display</a:t>
            </a:r>
            <a:r>
              <a:rPr lang="en-US" sz="2400" dirty="0"/>
              <a:t>: Seven-segment numeric</a:t>
            </a:r>
            <a:br>
              <a:rPr lang="en-US" sz="2400" dirty="0"/>
            </a:br>
            <a:r>
              <a:rPr lang="en-US" sz="2400" b="1" dirty="0"/>
              <a:t>Price</a:t>
            </a:r>
            <a:r>
              <a:rPr lang="en-US" sz="2400" dirty="0"/>
              <a:t>: $150,000 (est</a:t>
            </a:r>
            <a:r>
              <a:rPr lang="en-US" sz="2400" dirty="0" smtClean="0"/>
              <a:t>.)</a:t>
            </a:r>
            <a:endParaRPr lang="en-GB" dirty="0"/>
          </a:p>
        </p:txBody>
      </p:sp>
    </p:spTree>
    <p:extLst>
      <p:ext uri="{BB962C8B-B14F-4D97-AF65-F5344CB8AC3E}">
        <p14:creationId xmlns:p14="http://schemas.microsoft.com/office/powerpoint/2010/main" val="39613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266" y="217790"/>
            <a:ext cx="2229134" cy="733102"/>
          </a:xfrm>
          <a:prstGeom prst="rect">
            <a:avLst/>
          </a:prstGeom>
        </p:spPr>
      </p:pic>
      <p:pic>
        <p:nvPicPr>
          <p:cNvPr id="5" name="Picture 2" descr="d:\Users\vp-eugene\Desktop\Communications and BD 2014\App 2014\mockup2.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2197" t="2110" r="1633" b="3363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2130" y="192766"/>
            <a:ext cx="2229134" cy="733102"/>
          </a:xfrm>
          <a:prstGeom prst="rect">
            <a:avLst/>
          </a:prstGeom>
        </p:spPr>
      </p:pic>
      <p:sp>
        <p:nvSpPr>
          <p:cNvPr id="6" name="TextBox 5"/>
          <p:cNvSpPr txBox="1"/>
          <p:nvPr/>
        </p:nvSpPr>
        <p:spPr>
          <a:xfrm>
            <a:off x="81884" y="4858604"/>
            <a:ext cx="2934269" cy="215444"/>
          </a:xfrm>
          <a:prstGeom prst="rect">
            <a:avLst/>
          </a:prstGeom>
          <a:noFill/>
        </p:spPr>
        <p:txBody>
          <a:bodyPr wrap="square" rtlCol="0">
            <a:spAutoFit/>
          </a:bodyPr>
          <a:lstStyle/>
          <a:p>
            <a:r>
              <a:rPr lang="en-US" sz="800" dirty="0" smtClean="0">
                <a:solidFill>
                  <a:schemeClr val="bg1"/>
                </a:solidFill>
                <a:latin typeface="Tahoma" panose="020B0604030504040204" pitchFamily="34" charset="0"/>
                <a:ea typeface="Tahoma" panose="020B0604030504040204" pitchFamily="34" charset="0"/>
                <a:cs typeface="Tahoma" panose="020B0604030504040204" pitchFamily="34" charset="0"/>
              </a:rPr>
              <a:t>© Dubai Airports 2014</a:t>
            </a:r>
            <a:endParaRPr lang="en-US" sz="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4019263" y="1494971"/>
            <a:ext cx="4907023" cy="3416320"/>
          </a:xfrm>
          <a:prstGeom prst="rect">
            <a:avLst/>
          </a:prstGeom>
          <a:solidFill>
            <a:schemeClr val="bg1">
              <a:alpha val="49000"/>
            </a:schemeClr>
          </a:solidFill>
        </p:spPr>
        <p:txBody>
          <a:bodyPr wrap="square">
            <a:spAutoFit/>
          </a:bodyPr>
          <a:lstStyle/>
          <a:p>
            <a:pPr fontAlgn="base"/>
            <a:r>
              <a:rPr lang="en-US" sz="2400" b="1" dirty="0"/>
              <a:t>Apple iPhone 5s</a:t>
            </a:r>
          </a:p>
          <a:p>
            <a:pPr fontAlgn="base"/>
            <a:r>
              <a:rPr lang="en-US" sz="2400" b="1" dirty="0"/>
              <a:t>Dimensions</a:t>
            </a:r>
            <a:r>
              <a:rPr lang="en-US" sz="2400" dirty="0"/>
              <a:t>: 4.87 inches x 2.31 inches</a:t>
            </a:r>
            <a:br>
              <a:rPr lang="en-US" sz="2400" dirty="0"/>
            </a:br>
            <a:r>
              <a:rPr lang="en-US" sz="2400" b="1" dirty="0"/>
              <a:t>Weight</a:t>
            </a:r>
            <a:r>
              <a:rPr lang="en-US" sz="2400" dirty="0"/>
              <a:t>: 3.95 ounces</a:t>
            </a:r>
            <a:br>
              <a:rPr lang="en-US" sz="2400" dirty="0"/>
            </a:br>
            <a:r>
              <a:rPr lang="en-US" sz="2400" b="1" dirty="0"/>
              <a:t>Processor speed</a:t>
            </a:r>
            <a:r>
              <a:rPr lang="en-US" sz="2400" dirty="0"/>
              <a:t>: 1.3GHz, dual-core</a:t>
            </a:r>
            <a:br>
              <a:rPr lang="en-US" sz="2400" dirty="0"/>
            </a:br>
            <a:r>
              <a:rPr lang="en-US" sz="2400" b="1" dirty="0"/>
              <a:t>Memory</a:t>
            </a:r>
            <a:r>
              <a:rPr lang="en-US" sz="2400" dirty="0"/>
              <a:t>: 64GB</a:t>
            </a:r>
            <a:br>
              <a:rPr lang="en-US" sz="2400" dirty="0"/>
            </a:br>
            <a:r>
              <a:rPr lang="en-US" sz="2400" b="1" dirty="0"/>
              <a:t>Display</a:t>
            </a:r>
            <a:r>
              <a:rPr lang="en-US" sz="2400" dirty="0"/>
              <a:t>: 4-inch diagonal Multi-Touch display, 1136 x 640 pixel resolution at 326 </a:t>
            </a:r>
            <a:r>
              <a:rPr lang="en-US" sz="2400" dirty="0" err="1"/>
              <a:t>ppi</a:t>
            </a:r>
            <a:r>
              <a:rPr lang="en-US" sz="2400" dirty="0"/>
              <a:t/>
            </a:r>
            <a:br>
              <a:rPr lang="en-US" sz="2400" dirty="0"/>
            </a:br>
            <a:r>
              <a:rPr lang="en-US" sz="2400" b="1" dirty="0"/>
              <a:t>Price</a:t>
            </a:r>
            <a:r>
              <a:rPr lang="en-US" sz="2400" dirty="0"/>
              <a:t>: $399</a:t>
            </a:r>
          </a:p>
        </p:txBody>
      </p:sp>
    </p:spTree>
    <p:extLst>
      <p:ext uri="{BB962C8B-B14F-4D97-AF65-F5344CB8AC3E}">
        <p14:creationId xmlns:p14="http://schemas.microsoft.com/office/powerpoint/2010/main" val="63125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DA External 16x9 template">
  <a:themeElements>
    <a:clrScheme name="DA_External">
      <a:dk1>
        <a:srgbClr val="061634"/>
      </a:dk1>
      <a:lt1>
        <a:srgbClr val="FFFFFF"/>
      </a:lt1>
      <a:dk2>
        <a:srgbClr val="3A9BCB"/>
      </a:dk2>
      <a:lt2>
        <a:srgbClr val="FFFFFF"/>
      </a:lt2>
      <a:accent1>
        <a:srgbClr val="3A9BCB"/>
      </a:accent1>
      <a:accent2>
        <a:srgbClr val="0E367A"/>
      </a:accent2>
      <a:accent3>
        <a:srgbClr val="061634"/>
      </a:accent3>
      <a:accent4>
        <a:srgbClr val="8A1F03"/>
      </a:accent4>
      <a:accent5>
        <a:srgbClr val="EC881D"/>
      </a:accent5>
      <a:accent6>
        <a:srgbClr val="A3916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F201847EFC694CA3A54D569D0E43C8" ma:contentTypeVersion="0" ma:contentTypeDescription="Create a new document." ma:contentTypeScope="" ma:versionID="8b489fc570a5232b175b70b4720f589d">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CCFE19AE-C47A-4BC7-B49E-AD33B48864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E03B5584-A805-4D49-B763-211F1F1029D2}">
  <ds:schemaRefs>
    <ds:schemaRef ds:uri="http://schemas.microsoft.com/sharepoint/v3/contenttype/forms"/>
  </ds:schemaRefs>
</ds:datastoreItem>
</file>

<file path=customXml/itemProps3.xml><?xml version="1.0" encoding="utf-8"?>
<ds:datastoreItem xmlns:ds="http://schemas.openxmlformats.org/officeDocument/2006/customXml" ds:itemID="{002AB9B4-527A-42C0-9C0B-A16FBDA0C045}">
  <ds:schemaRefs>
    <ds:schemaRef ds:uri="http://schemas.openxmlformats.org/package/2006/metadata/core-properties"/>
    <ds:schemaRef ds:uri="http://purl.org/dc/dcmitype/"/>
    <ds:schemaRef ds:uri="http://purl.org/dc/elements/1.1/"/>
    <ds:schemaRef ds:uri="http://schemas.microsoft.com/office/2006/documentManagement/types"/>
    <ds:schemaRef ds:uri="http://www.w3.org/XML/1998/namespac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DA External 16x9 template</Template>
  <TotalTime>2678</TotalTime>
  <Words>2005</Words>
  <Application>Microsoft Office PowerPoint</Application>
  <PresentationFormat>On-screen Show (16:9)</PresentationFormat>
  <Paragraphs>342</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DA External 16x9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219</cp:revision>
  <cp:lastPrinted>2014-11-24T20:21:04Z</cp:lastPrinted>
  <dcterms:created xsi:type="dcterms:W3CDTF">2014-01-20T10:18:42Z</dcterms:created>
  <dcterms:modified xsi:type="dcterms:W3CDTF">2014-11-25T03:54:11Z</dcterms:modified>
</cp:coreProperties>
</file>